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39" r:id="rId2"/>
  </p:sldMasterIdLst>
  <p:notesMasterIdLst>
    <p:notesMasterId r:id="rId28"/>
  </p:notesMasterIdLst>
  <p:handoutMasterIdLst>
    <p:handoutMasterId r:id="rId29"/>
  </p:handoutMasterIdLst>
  <p:sldIdLst>
    <p:sldId id="260" r:id="rId3"/>
    <p:sldId id="303" r:id="rId4"/>
    <p:sldId id="297" r:id="rId5"/>
    <p:sldId id="301" r:id="rId6"/>
    <p:sldId id="290" r:id="rId7"/>
    <p:sldId id="292" r:id="rId8"/>
    <p:sldId id="299" r:id="rId9"/>
    <p:sldId id="354" r:id="rId10"/>
    <p:sldId id="336" r:id="rId11"/>
    <p:sldId id="350" r:id="rId12"/>
    <p:sldId id="355" r:id="rId13"/>
    <p:sldId id="356" r:id="rId14"/>
    <p:sldId id="357" r:id="rId15"/>
    <p:sldId id="358" r:id="rId16"/>
    <p:sldId id="351" r:id="rId17"/>
    <p:sldId id="366" r:id="rId18"/>
    <p:sldId id="359" r:id="rId19"/>
    <p:sldId id="337" r:id="rId20"/>
    <p:sldId id="360" r:id="rId21"/>
    <p:sldId id="361" r:id="rId22"/>
    <p:sldId id="346" r:id="rId23"/>
    <p:sldId id="362" r:id="rId24"/>
    <p:sldId id="363" r:id="rId25"/>
    <p:sldId id="364" r:id="rId26"/>
    <p:sldId id="365" r:id="rId27"/>
  </p:sldIdLst>
  <p:sldSz cx="10058400" cy="7772400"/>
  <p:notesSz cx="6858000" cy="9144000"/>
  <p:defaultTextStyle>
    <a:defPPr>
      <a:defRPr lang="en-US"/>
    </a:defPPr>
    <a:lvl1pPr algn="l" rtl="0" eaLnBrk="0" fontAlgn="base" hangingPunct="0">
      <a:spcBef>
        <a:spcPct val="0"/>
      </a:spcBef>
      <a:spcAft>
        <a:spcPct val="0"/>
      </a:spcAft>
      <a:defRPr kern="1200">
        <a:solidFill>
          <a:schemeClr val="tx1"/>
        </a:solidFill>
        <a:latin typeface="Poppins"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Poppins"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Poppins"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Poppins"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Poppins" charset="0"/>
        <a:ea typeface="MS PGothic" panose="020B0600070205080204" pitchFamily="34" charset="-128"/>
        <a:cs typeface="+mn-cs"/>
      </a:defRPr>
    </a:lvl5pPr>
    <a:lvl6pPr marL="2286000" algn="l" defTabSz="914400" rtl="0" eaLnBrk="1" latinLnBrk="0" hangingPunct="1">
      <a:defRPr kern="1200">
        <a:solidFill>
          <a:schemeClr val="tx1"/>
        </a:solidFill>
        <a:latin typeface="Poppins" charset="0"/>
        <a:ea typeface="MS PGothic" panose="020B0600070205080204" pitchFamily="34" charset="-128"/>
        <a:cs typeface="+mn-cs"/>
      </a:defRPr>
    </a:lvl6pPr>
    <a:lvl7pPr marL="2743200" algn="l" defTabSz="914400" rtl="0" eaLnBrk="1" latinLnBrk="0" hangingPunct="1">
      <a:defRPr kern="1200">
        <a:solidFill>
          <a:schemeClr val="tx1"/>
        </a:solidFill>
        <a:latin typeface="Poppins" charset="0"/>
        <a:ea typeface="MS PGothic" panose="020B0600070205080204" pitchFamily="34" charset="-128"/>
        <a:cs typeface="+mn-cs"/>
      </a:defRPr>
    </a:lvl7pPr>
    <a:lvl8pPr marL="3200400" algn="l" defTabSz="914400" rtl="0" eaLnBrk="1" latinLnBrk="0" hangingPunct="1">
      <a:defRPr kern="1200">
        <a:solidFill>
          <a:schemeClr val="tx1"/>
        </a:solidFill>
        <a:latin typeface="Poppins" charset="0"/>
        <a:ea typeface="MS PGothic" panose="020B0600070205080204" pitchFamily="34" charset="-128"/>
        <a:cs typeface="+mn-cs"/>
      </a:defRPr>
    </a:lvl8pPr>
    <a:lvl9pPr marL="3657600" algn="l" defTabSz="914400" rtl="0" eaLnBrk="1" latinLnBrk="0" hangingPunct="1">
      <a:defRPr kern="1200">
        <a:solidFill>
          <a:schemeClr val="tx1"/>
        </a:solidFill>
        <a:latin typeface="Poppins"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237E"/>
    <a:srgbClr val="FFFFFF"/>
    <a:srgbClr val="E5386D"/>
    <a:srgbClr val="6378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101" d="100"/>
          <a:sy n="101" d="100"/>
        </p:scale>
        <p:origin x="1592" y="192"/>
      </p:cViewPr>
      <p:guideLst/>
    </p:cSldViewPr>
  </p:slideViewPr>
  <p:notesTextViewPr>
    <p:cViewPr>
      <p:scale>
        <a:sx n="1" d="1"/>
        <a:sy n="1" d="1"/>
      </p:scale>
      <p:origin x="0" y="0"/>
    </p:cViewPr>
  </p:notesTextViewPr>
  <p:sorterViewPr>
    <p:cViewPr>
      <p:scale>
        <a:sx n="100" d="100"/>
        <a:sy n="100" d="100"/>
      </p:scale>
      <p:origin x="0" y="-2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704472-2C05-45B5-86A5-C43E8B26520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27946872-54B4-44BD-8CE3-40E5D9207F73}"/>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8F3A377D-50A9-4D1D-9B0C-3FCF4D888D22}" type="datetimeFigureOut">
              <a:rPr lang="en-US" altLang="en-US"/>
              <a:pPr>
                <a:defRPr/>
              </a:pPr>
              <a:t>3/4/21</a:t>
            </a:fld>
            <a:endParaRPr lang="en-US" altLang="en-US"/>
          </a:p>
        </p:txBody>
      </p:sp>
      <p:sp>
        <p:nvSpPr>
          <p:cNvPr id="4" name="Footer Placeholder 3">
            <a:extLst>
              <a:ext uri="{FF2B5EF4-FFF2-40B4-BE49-F238E27FC236}">
                <a16:creationId xmlns:a16="http://schemas.microsoft.com/office/drawing/2014/main" id="{3DBCC614-EBCB-4C01-A1D0-CE5478B334A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ea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8C6A5907-1951-4B3F-A431-1C4EA793A43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FF913373-CB18-4BD1-BC24-8917C035F8F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942912-41BB-4A78-B39D-617793CC456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A5988B4F-40E7-4994-A350-113918789EB2}"/>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B0DC58DB-21B8-42FF-BD7C-E32F9D11BF24}" type="datetimeFigureOut">
              <a:rPr lang="en-US" altLang="en-US"/>
              <a:pPr>
                <a:defRPr/>
              </a:pPr>
              <a:t>3/4/21</a:t>
            </a:fld>
            <a:endParaRPr lang="en-US" altLang="en-US"/>
          </a:p>
        </p:txBody>
      </p:sp>
      <p:sp>
        <p:nvSpPr>
          <p:cNvPr id="4" name="Slide Image Placeholder 3">
            <a:extLst>
              <a:ext uri="{FF2B5EF4-FFF2-40B4-BE49-F238E27FC236}">
                <a16:creationId xmlns:a16="http://schemas.microsoft.com/office/drawing/2014/main" id="{B4C2C2D9-8F88-49F2-800D-4E8AF013C44E}"/>
              </a:ext>
            </a:extLst>
          </p:cNvPr>
          <p:cNvSpPr>
            <a:spLocks noGrp="1" noRot="1" noChangeAspect="1"/>
          </p:cNvSpPr>
          <p:nvPr>
            <p:ph type="sldImg" idx="2"/>
          </p:nvPr>
        </p:nvSpPr>
        <p:spPr>
          <a:xfrm>
            <a:off x="1209675" y="685800"/>
            <a:ext cx="443865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E684FDF-7916-4350-9158-2CE752CA152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FF1E145-49C8-4133-9D1D-C828E7F77D8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FF4FD106-1534-42A1-B38F-49730005D05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64CA917B-DBDC-4D14-9494-E2679D19085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4</a:t>
            </a:fld>
            <a:endParaRPr lang="en-US" altLang="en-US"/>
          </a:p>
        </p:txBody>
      </p:sp>
    </p:spTree>
    <p:extLst>
      <p:ext uri="{BB962C8B-B14F-4D97-AF65-F5344CB8AC3E}">
        <p14:creationId xmlns:p14="http://schemas.microsoft.com/office/powerpoint/2010/main" val="4090156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17</a:t>
            </a:fld>
            <a:endParaRPr lang="en-US" altLang="en-US"/>
          </a:p>
        </p:txBody>
      </p:sp>
    </p:spTree>
    <p:extLst>
      <p:ext uri="{BB962C8B-B14F-4D97-AF65-F5344CB8AC3E}">
        <p14:creationId xmlns:p14="http://schemas.microsoft.com/office/powerpoint/2010/main" val="2964242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19</a:t>
            </a:fld>
            <a:endParaRPr lang="en-US" altLang="en-US"/>
          </a:p>
        </p:txBody>
      </p:sp>
    </p:spTree>
    <p:extLst>
      <p:ext uri="{BB962C8B-B14F-4D97-AF65-F5344CB8AC3E}">
        <p14:creationId xmlns:p14="http://schemas.microsoft.com/office/powerpoint/2010/main" val="125410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20</a:t>
            </a:fld>
            <a:endParaRPr lang="en-US" altLang="en-US"/>
          </a:p>
        </p:txBody>
      </p:sp>
    </p:spTree>
    <p:extLst>
      <p:ext uri="{BB962C8B-B14F-4D97-AF65-F5344CB8AC3E}">
        <p14:creationId xmlns:p14="http://schemas.microsoft.com/office/powerpoint/2010/main" val="2343708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22</a:t>
            </a:fld>
            <a:endParaRPr lang="en-US" altLang="en-US"/>
          </a:p>
        </p:txBody>
      </p:sp>
    </p:spTree>
    <p:extLst>
      <p:ext uri="{BB962C8B-B14F-4D97-AF65-F5344CB8AC3E}">
        <p14:creationId xmlns:p14="http://schemas.microsoft.com/office/powerpoint/2010/main" val="126132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23</a:t>
            </a:fld>
            <a:endParaRPr lang="en-US" altLang="en-US"/>
          </a:p>
        </p:txBody>
      </p:sp>
    </p:spTree>
    <p:extLst>
      <p:ext uri="{BB962C8B-B14F-4D97-AF65-F5344CB8AC3E}">
        <p14:creationId xmlns:p14="http://schemas.microsoft.com/office/powerpoint/2010/main" val="1867847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24</a:t>
            </a:fld>
            <a:endParaRPr lang="en-US" altLang="en-US"/>
          </a:p>
        </p:txBody>
      </p:sp>
    </p:spTree>
    <p:extLst>
      <p:ext uri="{BB962C8B-B14F-4D97-AF65-F5344CB8AC3E}">
        <p14:creationId xmlns:p14="http://schemas.microsoft.com/office/powerpoint/2010/main" val="401055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25</a:t>
            </a:fld>
            <a:endParaRPr lang="en-US" altLang="en-US"/>
          </a:p>
        </p:txBody>
      </p:sp>
    </p:spTree>
    <p:extLst>
      <p:ext uri="{BB962C8B-B14F-4D97-AF65-F5344CB8AC3E}">
        <p14:creationId xmlns:p14="http://schemas.microsoft.com/office/powerpoint/2010/main" val="4243103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5</a:t>
            </a:fld>
            <a:endParaRPr lang="en-US" altLang="en-US"/>
          </a:p>
        </p:txBody>
      </p:sp>
    </p:spTree>
    <p:extLst>
      <p:ext uri="{BB962C8B-B14F-4D97-AF65-F5344CB8AC3E}">
        <p14:creationId xmlns:p14="http://schemas.microsoft.com/office/powerpoint/2010/main" val="3091813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6</a:t>
            </a:fld>
            <a:endParaRPr lang="en-US" altLang="en-US"/>
          </a:p>
        </p:txBody>
      </p:sp>
    </p:spTree>
    <p:extLst>
      <p:ext uri="{BB962C8B-B14F-4D97-AF65-F5344CB8AC3E}">
        <p14:creationId xmlns:p14="http://schemas.microsoft.com/office/powerpoint/2010/main" val="1818669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7</a:t>
            </a:fld>
            <a:endParaRPr lang="en-US" altLang="en-US"/>
          </a:p>
        </p:txBody>
      </p:sp>
    </p:spTree>
    <p:extLst>
      <p:ext uri="{BB962C8B-B14F-4D97-AF65-F5344CB8AC3E}">
        <p14:creationId xmlns:p14="http://schemas.microsoft.com/office/powerpoint/2010/main" val="3950302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7558C62-7959-4ADB-AF50-AE47315791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E75924E7-DD0A-4BCD-8F9A-A88E20C4FA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F0AFB623-99D7-45F6-AC45-E11830C7C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fld id="{37758F14-2EE0-4CC4-884B-547648BB531C}" type="slidenum">
              <a:rPr lang="en-US" altLang="en-US" smtClean="0"/>
              <a:pPr/>
              <a:t>8</a:t>
            </a:fld>
            <a:endParaRPr lang="en-US" altLang="en-US"/>
          </a:p>
        </p:txBody>
      </p:sp>
    </p:spTree>
    <p:extLst>
      <p:ext uri="{BB962C8B-B14F-4D97-AF65-F5344CB8AC3E}">
        <p14:creationId xmlns:p14="http://schemas.microsoft.com/office/powerpoint/2010/main" val="3470881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965E0C0F-B5BF-4D41-B5D3-6AC2CA7B08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ABAFE25A-AD2C-8440-BE99-603F36466A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Treasury Operations Branch</a:t>
            </a:r>
          </a:p>
        </p:txBody>
      </p:sp>
      <p:sp>
        <p:nvSpPr>
          <p:cNvPr id="18436" name="Slide Number Placeholder 3">
            <a:extLst>
              <a:ext uri="{FF2B5EF4-FFF2-40B4-BE49-F238E27FC236}">
                <a16:creationId xmlns:a16="http://schemas.microsoft.com/office/drawing/2014/main" id="{C1BD1AF4-BC7E-8A4B-9ECC-5E264F6867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F8EE29A-A8C9-2E43-8828-CA1CE8056469}" type="slidenum">
              <a:rPr lang="en-US" altLang="en-US"/>
              <a:pPr/>
              <a:t>11</a:t>
            </a:fld>
            <a:endParaRPr lang="en-US" altLang="en-US"/>
          </a:p>
        </p:txBody>
      </p:sp>
    </p:spTree>
    <p:extLst>
      <p:ext uri="{BB962C8B-B14F-4D97-AF65-F5344CB8AC3E}">
        <p14:creationId xmlns:p14="http://schemas.microsoft.com/office/powerpoint/2010/main" val="415224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C76CEF8-7979-7849-B005-F33A289713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334BBFDC-1956-1D49-BBDA-0FE6C0F6B3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Treasury Operations Branch</a:t>
            </a:r>
          </a:p>
        </p:txBody>
      </p:sp>
      <p:sp>
        <p:nvSpPr>
          <p:cNvPr id="20484" name="Slide Number Placeholder 3">
            <a:extLst>
              <a:ext uri="{FF2B5EF4-FFF2-40B4-BE49-F238E27FC236}">
                <a16:creationId xmlns:a16="http://schemas.microsoft.com/office/drawing/2014/main" id="{0B166D0C-EAAD-AD46-9BF4-3C4BE34F4A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EC46186-2A0A-6941-A5D8-33ADAA50414C}" type="slidenum">
              <a:rPr lang="en-US" altLang="en-US"/>
              <a:pPr/>
              <a:t>12</a:t>
            </a:fld>
            <a:endParaRPr lang="en-US" altLang="en-US"/>
          </a:p>
        </p:txBody>
      </p:sp>
    </p:spTree>
    <p:extLst>
      <p:ext uri="{BB962C8B-B14F-4D97-AF65-F5344CB8AC3E}">
        <p14:creationId xmlns:p14="http://schemas.microsoft.com/office/powerpoint/2010/main" val="2239695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D09BAEBE-51E9-1A4F-A29B-2D032E692E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CC6E445-794C-044E-8CDD-C667D2DE5A3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2532" name="Slide Number Placeholder 3">
            <a:extLst>
              <a:ext uri="{FF2B5EF4-FFF2-40B4-BE49-F238E27FC236}">
                <a16:creationId xmlns:a16="http://schemas.microsoft.com/office/drawing/2014/main" id="{46035152-6853-154A-9AAC-5635AEC532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FE31381-31DA-1A45-9EB0-21E82F6A7F81}" type="slidenum">
              <a:rPr lang="en-US" altLang="en-US"/>
              <a:pPr/>
              <a:t>13</a:t>
            </a:fld>
            <a:endParaRPr lang="en-US" altLang="en-US"/>
          </a:p>
        </p:txBody>
      </p:sp>
    </p:spTree>
    <p:extLst>
      <p:ext uri="{BB962C8B-B14F-4D97-AF65-F5344CB8AC3E}">
        <p14:creationId xmlns:p14="http://schemas.microsoft.com/office/powerpoint/2010/main" val="365133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906A34C1-104D-7E46-9726-B2765F34F58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2D41913B-2B43-154E-9826-3D5455592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Corporate Support Section</a:t>
            </a:r>
          </a:p>
        </p:txBody>
      </p:sp>
      <p:sp>
        <p:nvSpPr>
          <p:cNvPr id="24580" name="Slide Number Placeholder 3">
            <a:extLst>
              <a:ext uri="{FF2B5EF4-FFF2-40B4-BE49-F238E27FC236}">
                <a16:creationId xmlns:a16="http://schemas.microsoft.com/office/drawing/2014/main" id="{C6EEE4FA-090F-0C42-B5A0-8303ACD08C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425F974-3D64-3C4E-AEA7-852FFC2E36AD}" type="slidenum">
              <a:rPr lang="en-US" altLang="en-US"/>
              <a:pPr/>
              <a:t>14</a:t>
            </a:fld>
            <a:endParaRPr lang="en-US" altLang="en-US"/>
          </a:p>
        </p:txBody>
      </p:sp>
    </p:spTree>
    <p:extLst>
      <p:ext uri="{BB962C8B-B14F-4D97-AF65-F5344CB8AC3E}">
        <p14:creationId xmlns:p14="http://schemas.microsoft.com/office/powerpoint/2010/main" val="895393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3B2BCC-78D3-461F-AF5F-A74732153B90}"/>
              </a:ext>
            </a:extLst>
          </p:cNvPr>
          <p:cNvSpPr>
            <a:spLocks noGrp="1"/>
          </p:cNvSpPr>
          <p:nvPr>
            <p:ph type="sldNum" sz="quarter" idx="10"/>
          </p:nvPr>
        </p:nvSpPr>
        <p:spPr>
          <a:xfrm>
            <a:off x="9359900" y="6762750"/>
            <a:ext cx="344488" cy="277813"/>
          </a:xfrm>
          <a:prstGeom prst="rect">
            <a:avLst/>
          </a:prstGeom>
        </p:spPr>
        <p:txBody>
          <a:bodyPr/>
          <a:lstStyle>
            <a:lvl1pPr>
              <a:defRPr>
                <a:solidFill>
                  <a:srgbClr val="FF0000"/>
                </a:solidFill>
              </a:defRPr>
            </a:lvl1pPr>
          </a:lstStyle>
          <a:p>
            <a:pPr>
              <a:defRPr/>
            </a:pPr>
            <a:fld id="{B0DBD17F-323A-433B-A74C-215EBA0AAA61}" type="slidenum">
              <a:rPr lang="en-US"/>
              <a:pPr>
                <a:defRPr/>
              </a:pPr>
              <a:t>‹#›</a:t>
            </a:fld>
            <a:endParaRPr lang="en-US" dirty="0"/>
          </a:p>
        </p:txBody>
      </p:sp>
    </p:spTree>
    <p:extLst>
      <p:ext uri="{BB962C8B-B14F-4D97-AF65-F5344CB8AC3E}">
        <p14:creationId xmlns:p14="http://schemas.microsoft.com/office/powerpoint/2010/main" val="2442023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A30A05-012E-47BF-B06C-82CEEA5CA731}"/>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3" name="Footer Placeholder 2">
            <a:extLst>
              <a:ext uri="{FF2B5EF4-FFF2-40B4-BE49-F238E27FC236}">
                <a16:creationId xmlns:a16="http://schemas.microsoft.com/office/drawing/2014/main" id="{89E7F237-7864-4F47-908F-0993B947B5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283671-29C3-44CD-AE31-B53C9B77022D}"/>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3675815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1F0F3-A766-4C18-8D3C-E3D8CA371EF2}"/>
              </a:ext>
            </a:extLst>
          </p:cNvPr>
          <p:cNvSpPr>
            <a:spLocks noGrp="1"/>
          </p:cNvSpPr>
          <p:nvPr>
            <p:ph type="title"/>
          </p:nvPr>
        </p:nvSpPr>
        <p:spPr>
          <a:xfrm>
            <a:off x="692150" y="517525"/>
            <a:ext cx="3244850" cy="18145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915EB1-B15D-45F3-91D2-2A75604F958A}"/>
              </a:ext>
            </a:extLst>
          </p:cNvPr>
          <p:cNvSpPr>
            <a:spLocks noGrp="1"/>
          </p:cNvSpPr>
          <p:nvPr>
            <p:ph idx="1"/>
          </p:nvPr>
        </p:nvSpPr>
        <p:spPr>
          <a:xfrm>
            <a:off x="4276725" y="1119188"/>
            <a:ext cx="5091113" cy="55229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C85464-4356-476D-9163-D39848AAA969}"/>
              </a:ext>
            </a:extLst>
          </p:cNvPr>
          <p:cNvSpPr>
            <a:spLocks noGrp="1"/>
          </p:cNvSpPr>
          <p:nvPr>
            <p:ph type="body" sz="half" idx="2"/>
          </p:nvPr>
        </p:nvSpPr>
        <p:spPr>
          <a:xfrm>
            <a:off x="692150" y="2332038"/>
            <a:ext cx="3244850" cy="431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18BB20-C240-4F16-A06A-B26BA561BF7B}"/>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6" name="Footer Placeholder 5">
            <a:extLst>
              <a:ext uri="{FF2B5EF4-FFF2-40B4-BE49-F238E27FC236}">
                <a16:creationId xmlns:a16="http://schemas.microsoft.com/office/drawing/2014/main" id="{B90F8ED7-FC19-4FE3-AF17-A1A71D2454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7D70D-A023-4171-AB34-D35C6F5735D5}"/>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3290574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55255-0A11-4F5D-B7BB-E12CCE2D6EE0}"/>
              </a:ext>
            </a:extLst>
          </p:cNvPr>
          <p:cNvSpPr>
            <a:spLocks noGrp="1"/>
          </p:cNvSpPr>
          <p:nvPr>
            <p:ph type="title"/>
          </p:nvPr>
        </p:nvSpPr>
        <p:spPr>
          <a:xfrm>
            <a:off x="692150" y="517525"/>
            <a:ext cx="3244850" cy="18145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48C873-076C-4B5B-A85A-072E1716A86D}"/>
              </a:ext>
            </a:extLst>
          </p:cNvPr>
          <p:cNvSpPr>
            <a:spLocks noGrp="1"/>
          </p:cNvSpPr>
          <p:nvPr>
            <p:ph type="pic" idx="1"/>
          </p:nvPr>
        </p:nvSpPr>
        <p:spPr>
          <a:xfrm>
            <a:off x="4276725" y="1119188"/>
            <a:ext cx="5091113" cy="55229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E5544E-E759-415E-8B4A-242D4CF32124}"/>
              </a:ext>
            </a:extLst>
          </p:cNvPr>
          <p:cNvSpPr>
            <a:spLocks noGrp="1"/>
          </p:cNvSpPr>
          <p:nvPr>
            <p:ph type="body" sz="half" idx="2"/>
          </p:nvPr>
        </p:nvSpPr>
        <p:spPr>
          <a:xfrm>
            <a:off x="692150" y="2332038"/>
            <a:ext cx="3244850" cy="431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9D2E8A-A1A6-443D-83C3-9AB45E2C5457}"/>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6" name="Footer Placeholder 5">
            <a:extLst>
              <a:ext uri="{FF2B5EF4-FFF2-40B4-BE49-F238E27FC236}">
                <a16:creationId xmlns:a16="http://schemas.microsoft.com/office/drawing/2014/main" id="{2368D8D0-E6CE-4E79-894C-5435F14655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C91859-439F-4E1B-804F-30C6BDCC8ADF}"/>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1944491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3A2A-ED17-470E-A01B-13B060B35E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5F6F9E-8835-48F2-B232-41AED0525D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91080D-4118-4889-B2C6-6F3391D3EC20}"/>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5" name="Footer Placeholder 4">
            <a:extLst>
              <a:ext uri="{FF2B5EF4-FFF2-40B4-BE49-F238E27FC236}">
                <a16:creationId xmlns:a16="http://schemas.microsoft.com/office/drawing/2014/main" id="{A30A68F6-018E-4E28-882C-500B78DD1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E8F58-C65A-4CA3-BDE9-DD6BC80BE60C}"/>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451155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2059A1-A72A-4576-96A7-FC8CAD6CF011}"/>
              </a:ext>
            </a:extLst>
          </p:cNvPr>
          <p:cNvSpPr>
            <a:spLocks noGrp="1"/>
          </p:cNvSpPr>
          <p:nvPr>
            <p:ph type="title" orient="vert"/>
          </p:nvPr>
        </p:nvSpPr>
        <p:spPr>
          <a:xfrm>
            <a:off x="7197725" y="414338"/>
            <a:ext cx="2168525" cy="658653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402122-7628-469C-BB46-6FE5DD320F2D}"/>
              </a:ext>
            </a:extLst>
          </p:cNvPr>
          <p:cNvSpPr>
            <a:spLocks noGrp="1"/>
          </p:cNvSpPr>
          <p:nvPr>
            <p:ph type="body" orient="vert" idx="1"/>
          </p:nvPr>
        </p:nvSpPr>
        <p:spPr>
          <a:xfrm>
            <a:off x="692150" y="414338"/>
            <a:ext cx="6353175" cy="6586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CF4138-59B3-4F3A-BF5F-8E2DDE19DAD4}"/>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5" name="Footer Placeholder 4">
            <a:extLst>
              <a:ext uri="{FF2B5EF4-FFF2-40B4-BE49-F238E27FC236}">
                <a16:creationId xmlns:a16="http://schemas.microsoft.com/office/drawing/2014/main" id="{B3498D2E-BFF1-498A-997B-DEF52B5384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474247-D994-48C5-BFD2-53D690C7CA61}"/>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697511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0"/>
            <a:ext cx="5062287" cy="7772400"/>
          </a:xfrm>
          <a:custGeom>
            <a:avLst/>
            <a:gdLst>
              <a:gd name="connsiteX0" fmla="*/ 0 w 6136105"/>
              <a:gd name="connsiteY0" fmla="*/ 0 h 6858000"/>
              <a:gd name="connsiteX1" fmla="*/ 4014031 w 6136105"/>
              <a:gd name="connsiteY1" fmla="*/ 0 h 6858000"/>
              <a:gd name="connsiteX2" fmla="*/ 6136105 w 6136105"/>
              <a:gd name="connsiteY2" fmla="*/ 6858000 h 6858000"/>
              <a:gd name="connsiteX3" fmla="*/ 0 w 613610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36105" h="6858000">
                <a:moveTo>
                  <a:pt x="0" y="0"/>
                </a:moveTo>
                <a:lnTo>
                  <a:pt x="4014031" y="0"/>
                </a:lnTo>
                <a:lnTo>
                  <a:pt x="6136105" y="6858000"/>
                </a:lnTo>
                <a:lnTo>
                  <a:pt x="0" y="6858000"/>
                </a:lnTo>
                <a:close/>
              </a:path>
            </a:pathLst>
          </a:custGeom>
          <a:solidFill>
            <a:schemeClr val="bg1">
              <a:lumMod val="95000"/>
            </a:schemeClr>
          </a:solidFill>
        </p:spPr>
        <p:txBody>
          <a:bodyPr wrap="square">
            <a:noAutofit/>
          </a:bodyPr>
          <a:lstStyle/>
          <a:p>
            <a:pPr lvl="0"/>
            <a:endParaRPr lang="en-US" noProof="0"/>
          </a:p>
        </p:txBody>
      </p:sp>
    </p:spTree>
    <p:extLst>
      <p:ext uri="{BB962C8B-B14F-4D97-AF65-F5344CB8AC3E}">
        <p14:creationId xmlns:p14="http://schemas.microsoft.com/office/powerpoint/2010/main" val="82193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786837"/>
            <a:ext cx="9052560" cy="5709698"/>
          </a:xfrm>
          <a:prstGeom prst="rect">
            <a:avLst/>
          </a:prstGeom>
        </p:spPr>
        <p:txBody>
          <a:bodyPr/>
          <a:lstStyle>
            <a:lvl1pPr>
              <a:defRPr sz="3300">
                <a:latin typeface="Arial"/>
                <a:cs typeface="Arial"/>
              </a:defRPr>
            </a:lvl1pPr>
            <a:lvl2pPr>
              <a:defRPr sz="3300">
                <a:latin typeface="Arial"/>
                <a:cs typeface="Arial"/>
              </a:defRPr>
            </a:lvl2pPr>
            <a:lvl3pPr>
              <a:defRPr sz="3300">
                <a:latin typeface="Arial"/>
                <a:cs typeface="Arial"/>
              </a:defRPr>
            </a:lvl3pPr>
            <a:lvl4pPr>
              <a:defRPr sz="3300">
                <a:latin typeface="Arial"/>
                <a:cs typeface="Arial"/>
              </a:defRPr>
            </a:lvl4pPr>
            <a:lvl5pPr>
              <a:defRPr sz="3300">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6"/>
          <p:cNvSpPr>
            <a:spLocks noGrp="1"/>
          </p:cNvSpPr>
          <p:nvPr>
            <p:ph type="title"/>
          </p:nvPr>
        </p:nvSpPr>
        <p:spPr>
          <a:xfrm>
            <a:off x="502919" y="139136"/>
            <a:ext cx="9052560" cy="494171"/>
          </a:xfrm>
          <a:prstGeom prst="rect">
            <a:avLst/>
          </a:prstGeom>
        </p:spPr>
        <p:txBody>
          <a:bodyPr vert="horz"/>
          <a:lstStyle>
            <a:lvl1pPr algn="l">
              <a:defRPr sz="2310" b="1">
                <a:solidFill>
                  <a:srgbClr val="1E346C"/>
                </a:solidFill>
                <a:latin typeface="Arial "/>
                <a:cs typeface="Arial "/>
              </a:defRPr>
            </a:lvl1pPr>
          </a:lstStyle>
          <a:p>
            <a:r>
              <a:rPr lang="en-US"/>
              <a:t>Click to edit Master title style</a:t>
            </a:r>
            <a:endParaRPr lang="en-US" dirty="0"/>
          </a:p>
        </p:txBody>
      </p:sp>
    </p:spTree>
    <p:extLst>
      <p:ext uri="{BB962C8B-B14F-4D97-AF65-F5344CB8AC3E}">
        <p14:creationId xmlns:p14="http://schemas.microsoft.com/office/powerpoint/2010/main" val="2164207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24BB-AC0F-497D-8D23-656E922A4D00}"/>
              </a:ext>
            </a:extLst>
          </p:cNvPr>
          <p:cNvSpPr>
            <a:spLocks noGrp="1"/>
          </p:cNvSpPr>
          <p:nvPr>
            <p:ph type="ctrTitle"/>
          </p:nvPr>
        </p:nvSpPr>
        <p:spPr>
          <a:xfrm>
            <a:off x="1257300" y="1271588"/>
            <a:ext cx="7543800" cy="2706687"/>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3F72C5-EFA0-4B3B-8436-4BA7D21071E5}"/>
              </a:ext>
            </a:extLst>
          </p:cNvPr>
          <p:cNvSpPr>
            <a:spLocks noGrp="1"/>
          </p:cNvSpPr>
          <p:nvPr>
            <p:ph type="subTitle" idx="1"/>
          </p:nvPr>
        </p:nvSpPr>
        <p:spPr>
          <a:xfrm>
            <a:off x="1257300" y="4083050"/>
            <a:ext cx="7543800" cy="1876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B81D2A-C82F-4F16-97B6-C710E7C62D46}"/>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5" name="Footer Placeholder 4">
            <a:extLst>
              <a:ext uri="{FF2B5EF4-FFF2-40B4-BE49-F238E27FC236}">
                <a16:creationId xmlns:a16="http://schemas.microsoft.com/office/drawing/2014/main" id="{BEF25F40-48FA-45A1-B410-1C8D7406D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404CE-67BB-47AE-A8C7-FDA5403300BC}"/>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2605066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FE139-7CA4-4772-A850-D75CE10FA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56662E-D6F1-42BA-81B6-58F0868FE7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E8BED8-7F5F-498F-B53F-1F5D41FA7081}"/>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5" name="Footer Placeholder 4">
            <a:extLst>
              <a:ext uri="{FF2B5EF4-FFF2-40B4-BE49-F238E27FC236}">
                <a16:creationId xmlns:a16="http://schemas.microsoft.com/office/drawing/2014/main" id="{DC77DCC7-BCCD-4FA9-BBF7-2716C7268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4B3566-1ADC-4FB5-BD52-A3ADD25D3A4D}"/>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86608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7AD5-3F62-4F5A-84FF-7FEB8D2DA1A4}"/>
              </a:ext>
            </a:extLst>
          </p:cNvPr>
          <p:cNvSpPr>
            <a:spLocks noGrp="1"/>
          </p:cNvSpPr>
          <p:nvPr>
            <p:ph type="title"/>
          </p:nvPr>
        </p:nvSpPr>
        <p:spPr>
          <a:xfrm>
            <a:off x="685800" y="1938338"/>
            <a:ext cx="8675688" cy="32321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52C5A3-3A3D-4F18-94BA-C0FBA4A7FC50}"/>
              </a:ext>
            </a:extLst>
          </p:cNvPr>
          <p:cNvSpPr>
            <a:spLocks noGrp="1"/>
          </p:cNvSpPr>
          <p:nvPr>
            <p:ph type="body" idx="1"/>
          </p:nvPr>
        </p:nvSpPr>
        <p:spPr>
          <a:xfrm>
            <a:off x="685800" y="5200650"/>
            <a:ext cx="8675688" cy="1700213"/>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4CE17C-EA45-408E-8926-F048CF78DC2A}"/>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5" name="Footer Placeholder 4">
            <a:extLst>
              <a:ext uri="{FF2B5EF4-FFF2-40B4-BE49-F238E27FC236}">
                <a16:creationId xmlns:a16="http://schemas.microsoft.com/office/drawing/2014/main" id="{8E63E725-C85E-4907-93B9-A06A74077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FBCCA6-61AB-4942-AB0C-FF20B2237F2D}"/>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1225606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511B-3BAE-4193-BAB7-6684B57C2A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1DB547-EC9B-4F0B-A299-94F0275A186D}"/>
              </a:ext>
            </a:extLst>
          </p:cNvPr>
          <p:cNvSpPr>
            <a:spLocks noGrp="1"/>
          </p:cNvSpPr>
          <p:nvPr>
            <p:ph sz="half" idx="1"/>
          </p:nvPr>
        </p:nvSpPr>
        <p:spPr>
          <a:xfrm>
            <a:off x="692150" y="2068513"/>
            <a:ext cx="4260850" cy="4932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8DEDF3-D040-4B04-8AED-F6F48DA33894}"/>
              </a:ext>
            </a:extLst>
          </p:cNvPr>
          <p:cNvSpPr>
            <a:spLocks noGrp="1"/>
          </p:cNvSpPr>
          <p:nvPr>
            <p:ph sz="half" idx="2"/>
          </p:nvPr>
        </p:nvSpPr>
        <p:spPr>
          <a:xfrm>
            <a:off x="5105400" y="2068513"/>
            <a:ext cx="4260850" cy="4932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E570C3-AA16-4ACA-BEE8-16A86C3B0CAD}"/>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6" name="Footer Placeholder 5">
            <a:extLst>
              <a:ext uri="{FF2B5EF4-FFF2-40B4-BE49-F238E27FC236}">
                <a16:creationId xmlns:a16="http://schemas.microsoft.com/office/drawing/2014/main" id="{C24C7E0E-FD74-49C4-8001-7358136A77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2C09E9-B641-4A19-847E-0CD65495D22D}"/>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649127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FF286-F0AF-4749-A15A-B4620DA6D5C3}"/>
              </a:ext>
            </a:extLst>
          </p:cNvPr>
          <p:cNvSpPr>
            <a:spLocks noGrp="1"/>
          </p:cNvSpPr>
          <p:nvPr>
            <p:ph type="title"/>
          </p:nvPr>
        </p:nvSpPr>
        <p:spPr>
          <a:xfrm>
            <a:off x="692150" y="414338"/>
            <a:ext cx="8675688" cy="1501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A09933-B8CA-47AE-9C92-290C5DBB1FD4}"/>
              </a:ext>
            </a:extLst>
          </p:cNvPr>
          <p:cNvSpPr>
            <a:spLocks noGrp="1"/>
          </p:cNvSpPr>
          <p:nvPr>
            <p:ph type="body" idx="1"/>
          </p:nvPr>
        </p:nvSpPr>
        <p:spPr>
          <a:xfrm>
            <a:off x="692150" y="1905000"/>
            <a:ext cx="4256088" cy="933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D4EB48-A95F-4283-821B-7534D362782F}"/>
              </a:ext>
            </a:extLst>
          </p:cNvPr>
          <p:cNvSpPr>
            <a:spLocks noGrp="1"/>
          </p:cNvSpPr>
          <p:nvPr>
            <p:ph sz="half" idx="2"/>
          </p:nvPr>
        </p:nvSpPr>
        <p:spPr>
          <a:xfrm>
            <a:off x="692150" y="2838450"/>
            <a:ext cx="4256088" cy="4176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9217AA-0906-4070-A513-C97692CE53CF}"/>
              </a:ext>
            </a:extLst>
          </p:cNvPr>
          <p:cNvSpPr>
            <a:spLocks noGrp="1"/>
          </p:cNvSpPr>
          <p:nvPr>
            <p:ph type="body" sz="quarter" idx="3"/>
          </p:nvPr>
        </p:nvSpPr>
        <p:spPr>
          <a:xfrm>
            <a:off x="5092700" y="1905000"/>
            <a:ext cx="4275138" cy="933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FECC3D2-696A-41CE-8814-5B6B1624DBD6}"/>
              </a:ext>
            </a:extLst>
          </p:cNvPr>
          <p:cNvSpPr>
            <a:spLocks noGrp="1"/>
          </p:cNvSpPr>
          <p:nvPr>
            <p:ph sz="quarter" idx="4"/>
          </p:nvPr>
        </p:nvSpPr>
        <p:spPr>
          <a:xfrm>
            <a:off x="5092700" y="2838450"/>
            <a:ext cx="4275138" cy="4176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FBED63-C896-41C0-95C6-72523A9321A9}"/>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8" name="Footer Placeholder 7">
            <a:extLst>
              <a:ext uri="{FF2B5EF4-FFF2-40B4-BE49-F238E27FC236}">
                <a16:creationId xmlns:a16="http://schemas.microsoft.com/office/drawing/2014/main" id="{1121E179-404D-4FBB-938B-FBF0E448A9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ED5B80-038F-4579-AA23-34FA673B54D9}"/>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1480349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37B8-C9BB-4403-B843-69F5C42810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2D57E4-8967-4E34-9783-371EF553C72B}"/>
              </a:ext>
            </a:extLst>
          </p:cNvPr>
          <p:cNvSpPr>
            <a:spLocks noGrp="1"/>
          </p:cNvSpPr>
          <p:nvPr>
            <p:ph type="dt" sz="half" idx="10"/>
          </p:nvPr>
        </p:nvSpPr>
        <p:spPr/>
        <p:txBody>
          <a:bodyPr/>
          <a:lstStyle/>
          <a:p>
            <a:fld id="{33131997-E552-46A2-8793-104CE8651EE9}" type="datetimeFigureOut">
              <a:rPr lang="en-US" smtClean="0"/>
              <a:t>3/4/21</a:t>
            </a:fld>
            <a:endParaRPr lang="en-US"/>
          </a:p>
        </p:txBody>
      </p:sp>
      <p:sp>
        <p:nvSpPr>
          <p:cNvPr id="4" name="Footer Placeholder 3">
            <a:extLst>
              <a:ext uri="{FF2B5EF4-FFF2-40B4-BE49-F238E27FC236}">
                <a16:creationId xmlns:a16="http://schemas.microsoft.com/office/drawing/2014/main" id="{79CD1C92-EB8B-4947-BBF6-1F49474D9F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14BECA-D40D-4EB8-AE63-03C663893D6B}"/>
              </a:ext>
            </a:extLst>
          </p:cNvPr>
          <p:cNvSpPr>
            <a:spLocks noGrp="1"/>
          </p:cNvSpPr>
          <p:nvPr>
            <p:ph type="sldNum" sz="quarter" idx="12"/>
          </p:nvPr>
        </p:nvSpPr>
        <p:spPr/>
        <p:txBody>
          <a:bodyPr/>
          <a:lstStyle/>
          <a:p>
            <a:fld id="{8D8BC4D4-F098-4EFC-9CE2-2F4ACAC12237}" type="slidenum">
              <a:rPr lang="en-US" smtClean="0"/>
              <a:t>‹#›</a:t>
            </a:fld>
            <a:endParaRPr lang="en-US"/>
          </a:p>
        </p:txBody>
      </p:sp>
    </p:spTree>
    <p:extLst>
      <p:ext uri="{BB962C8B-B14F-4D97-AF65-F5344CB8AC3E}">
        <p14:creationId xmlns:p14="http://schemas.microsoft.com/office/powerpoint/2010/main" val="20589964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8" r:id="rId1"/>
    <p:sldLayoutId id="2147483737" r:id="rId2"/>
    <p:sldLayoutId id="2147483752" r:id="rId3"/>
  </p:sldLayoutIdLst>
  <p:hf hdr="0" dt="0"/>
  <p:txStyles>
    <p:titleStyle>
      <a:lvl1pPr algn="l" rtl="0" eaLnBrk="0" fontAlgn="base" hangingPunct="0">
        <a:lnSpc>
          <a:spcPct val="90000"/>
        </a:lnSpc>
        <a:spcBef>
          <a:spcPct val="0"/>
        </a:spcBef>
        <a:spcAft>
          <a:spcPct val="0"/>
        </a:spcAft>
        <a:defRPr sz="4400" kern="1200">
          <a:solidFill>
            <a:schemeClr val="tx1"/>
          </a:solidFill>
          <a:latin typeface="+mj-lt"/>
          <a:ea typeface="MS PGothic" panose="020B0600070205080204" pitchFamily="34" charset="-128"/>
          <a:cs typeface="+mj-cs"/>
        </a:defRPr>
      </a:lvl1pPr>
      <a:lvl2pPr algn="l" rtl="0" eaLnBrk="0" fontAlgn="base" hangingPunct="0">
        <a:lnSpc>
          <a:spcPct val="90000"/>
        </a:lnSpc>
        <a:spcBef>
          <a:spcPct val="0"/>
        </a:spcBef>
        <a:spcAft>
          <a:spcPct val="0"/>
        </a:spcAft>
        <a:defRPr sz="4400">
          <a:solidFill>
            <a:schemeClr val="tx1"/>
          </a:solidFill>
          <a:latin typeface="Work Sans ExtraBold" charset="0"/>
          <a:ea typeface="MS PGothic" panose="020B0600070205080204" pitchFamily="34" charset="-128"/>
        </a:defRPr>
      </a:lvl2pPr>
      <a:lvl3pPr algn="l" rtl="0" eaLnBrk="0" fontAlgn="base" hangingPunct="0">
        <a:lnSpc>
          <a:spcPct val="90000"/>
        </a:lnSpc>
        <a:spcBef>
          <a:spcPct val="0"/>
        </a:spcBef>
        <a:spcAft>
          <a:spcPct val="0"/>
        </a:spcAft>
        <a:defRPr sz="4400">
          <a:solidFill>
            <a:schemeClr val="tx1"/>
          </a:solidFill>
          <a:latin typeface="Work Sans ExtraBold" charset="0"/>
          <a:ea typeface="MS PGothic" panose="020B0600070205080204" pitchFamily="34" charset="-128"/>
        </a:defRPr>
      </a:lvl3pPr>
      <a:lvl4pPr algn="l" rtl="0" eaLnBrk="0" fontAlgn="base" hangingPunct="0">
        <a:lnSpc>
          <a:spcPct val="90000"/>
        </a:lnSpc>
        <a:spcBef>
          <a:spcPct val="0"/>
        </a:spcBef>
        <a:spcAft>
          <a:spcPct val="0"/>
        </a:spcAft>
        <a:defRPr sz="4400">
          <a:solidFill>
            <a:schemeClr val="tx1"/>
          </a:solidFill>
          <a:latin typeface="Work Sans ExtraBold" charset="0"/>
          <a:ea typeface="MS PGothic" panose="020B0600070205080204" pitchFamily="34" charset="-128"/>
        </a:defRPr>
      </a:lvl4pPr>
      <a:lvl5pPr algn="l" rtl="0" eaLnBrk="0" fontAlgn="base" hangingPunct="0">
        <a:lnSpc>
          <a:spcPct val="90000"/>
        </a:lnSpc>
        <a:spcBef>
          <a:spcPct val="0"/>
        </a:spcBef>
        <a:spcAft>
          <a:spcPct val="0"/>
        </a:spcAft>
        <a:defRPr sz="4400">
          <a:solidFill>
            <a:schemeClr val="tx1"/>
          </a:solidFill>
          <a:latin typeface="Work Sans ExtraBold" charset="0"/>
          <a:ea typeface="MS PGothic" panose="020B0600070205080204" pitchFamily="34" charset="-128"/>
        </a:defRPr>
      </a:lvl5pPr>
      <a:lvl6pPr marL="457200" algn="l" rtl="0" fontAlgn="base">
        <a:lnSpc>
          <a:spcPct val="90000"/>
        </a:lnSpc>
        <a:spcBef>
          <a:spcPct val="0"/>
        </a:spcBef>
        <a:spcAft>
          <a:spcPct val="0"/>
        </a:spcAft>
        <a:defRPr sz="4400">
          <a:solidFill>
            <a:schemeClr val="tx1"/>
          </a:solidFill>
          <a:latin typeface="Work Sans ExtraBold" charset="0"/>
          <a:ea typeface="ＭＳ Ｐゴシック" charset="0"/>
        </a:defRPr>
      </a:lvl6pPr>
      <a:lvl7pPr marL="914400" algn="l" rtl="0" fontAlgn="base">
        <a:lnSpc>
          <a:spcPct val="90000"/>
        </a:lnSpc>
        <a:spcBef>
          <a:spcPct val="0"/>
        </a:spcBef>
        <a:spcAft>
          <a:spcPct val="0"/>
        </a:spcAft>
        <a:defRPr sz="4400">
          <a:solidFill>
            <a:schemeClr val="tx1"/>
          </a:solidFill>
          <a:latin typeface="Work Sans ExtraBold" charset="0"/>
          <a:ea typeface="ＭＳ Ｐゴシック" charset="0"/>
        </a:defRPr>
      </a:lvl7pPr>
      <a:lvl8pPr marL="1371600" algn="l" rtl="0" fontAlgn="base">
        <a:lnSpc>
          <a:spcPct val="90000"/>
        </a:lnSpc>
        <a:spcBef>
          <a:spcPct val="0"/>
        </a:spcBef>
        <a:spcAft>
          <a:spcPct val="0"/>
        </a:spcAft>
        <a:defRPr sz="4400">
          <a:solidFill>
            <a:schemeClr val="tx1"/>
          </a:solidFill>
          <a:latin typeface="Work Sans ExtraBold" charset="0"/>
          <a:ea typeface="ＭＳ Ｐゴシック" charset="0"/>
        </a:defRPr>
      </a:lvl8pPr>
      <a:lvl9pPr marL="1828800" algn="l" rtl="0" fontAlgn="base">
        <a:lnSpc>
          <a:spcPct val="90000"/>
        </a:lnSpc>
        <a:spcBef>
          <a:spcPct val="0"/>
        </a:spcBef>
        <a:spcAft>
          <a:spcPct val="0"/>
        </a:spcAft>
        <a:defRPr sz="4400">
          <a:solidFill>
            <a:schemeClr val="tx1"/>
          </a:solidFill>
          <a:latin typeface="Work Sans ExtraBold" charset="0"/>
          <a:ea typeface="ＭＳ Ｐゴシック"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9EE329-70F2-44EF-9F2B-A5AEC3CAC8C2}"/>
              </a:ext>
            </a:extLst>
          </p:cNvPr>
          <p:cNvSpPr>
            <a:spLocks noGrp="1"/>
          </p:cNvSpPr>
          <p:nvPr>
            <p:ph type="title"/>
          </p:nvPr>
        </p:nvSpPr>
        <p:spPr>
          <a:xfrm>
            <a:off x="692150" y="414338"/>
            <a:ext cx="8674100" cy="1501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6DDC2A-12CE-497C-8F9A-781FB4719D5B}"/>
              </a:ext>
            </a:extLst>
          </p:cNvPr>
          <p:cNvSpPr>
            <a:spLocks noGrp="1"/>
          </p:cNvSpPr>
          <p:nvPr>
            <p:ph type="body" idx="1"/>
          </p:nvPr>
        </p:nvSpPr>
        <p:spPr>
          <a:xfrm>
            <a:off x="692150" y="2068513"/>
            <a:ext cx="8674100" cy="49323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F1FAE0-810F-4C62-ABAD-5ED5EC6425E0}"/>
              </a:ext>
            </a:extLst>
          </p:cNvPr>
          <p:cNvSpPr>
            <a:spLocks noGrp="1"/>
          </p:cNvSpPr>
          <p:nvPr>
            <p:ph type="dt" sz="half" idx="2"/>
          </p:nvPr>
        </p:nvSpPr>
        <p:spPr>
          <a:xfrm>
            <a:off x="692150" y="7204075"/>
            <a:ext cx="2262188" cy="414338"/>
          </a:xfrm>
          <a:prstGeom prst="rect">
            <a:avLst/>
          </a:prstGeom>
        </p:spPr>
        <p:txBody>
          <a:bodyPr vert="horz" lIns="91440" tIns="45720" rIns="91440" bIns="45720" rtlCol="0" anchor="ctr"/>
          <a:lstStyle>
            <a:lvl1pPr algn="l">
              <a:defRPr sz="1200">
                <a:solidFill>
                  <a:schemeClr val="tx1">
                    <a:tint val="75000"/>
                  </a:schemeClr>
                </a:solidFill>
              </a:defRPr>
            </a:lvl1pPr>
          </a:lstStyle>
          <a:p>
            <a:fld id="{33131997-E552-46A2-8793-104CE8651EE9}" type="datetimeFigureOut">
              <a:rPr lang="en-US" smtClean="0"/>
              <a:t>3/4/21</a:t>
            </a:fld>
            <a:endParaRPr lang="en-US"/>
          </a:p>
        </p:txBody>
      </p:sp>
      <p:sp>
        <p:nvSpPr>
          <p:cNvPr id="5" name="Footer Placeholder 4">
            <a:extLst>
              <a:ext uri="{FF2B5EF4-FFF2-40B4-BE49-F238E27FC236}">
                <a16:creationId xmlns:a16="http://schemas.microsoft.com/office/drawing/2014/main" id="{C18D2532-BE9F-4DCC-8B51-1E633C74E15E}"/>
              </a:ext>
            </a:extLst>
          </p:cNvPr>
          <p:cNvSpPr>
            <a:spLocks noGrp="1"/>
          </p:cNvSpPr>
          <p:nvPr>
            <p:ph type="ftr" sz="quarter" idx="3"/>
          </p:nvPr>
        </p:nvSpPr>
        <p:spPr>
          <a:xfrm>
            <a:off x="3332163" y="7204075"/>
            <a:ext cx="3394075" cy="4143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D924EA-2C6B-4F66-8468-C16186C61A16}"/>
              </a:ext>
            </a:extLst>
          </p:cNvPr>
          <p:cNvSpPr>
            <a:spLocks noGrp="1"/>
          </p:cNvSpPr>
          <p:nvPr>
            <p:ph type="sldNum" sz="quarter" idx="4"/>
          </p:nvPr>
        </p:nvSpPr>
        <p:spPr>
          <a:xfrm>
            <a:off x="7104063" y="7204075"/>
            <a:ext cx="2262187" cy="414338"/>
          </a:xfrm>
          <a:prstGeom prst="rect">
            <a:avLst/>
          </a:prstGeom>
        </p:spPr>
        <p:txBody>
          <a:bodyPr vert="horz" lIns="91440" tIns="45720" rIns="91440" bIns="45720" rtlCol="0" anchor="ctr"/>
          <a:lstStyle>
            <a:lvl1pPr algn="r">
              <a:defRPr sz="1200">
                <a:solidFill>
                  <a:schemeClr val="tx1">
                    <a:tint val="75000"/>
                  </a:schemeClr>
                </a:solidFill>
              </a:defRPr>
            </a:lvl1pPr>
          </a:lstStyle>
          <a:p>
            <a:fld id="{8D8BC4D4-F098-4EFC-9CE2-2F4ACAC12237}" type="slidenum">
              <a:rPr lang="en-US" smtClean="0"/>
              <a:t>‹#›</a:t>
            </a:fld>
            <a:endParaRPr lang="en-US"/>
          </a:p>
        </p:txBody>
      </p:sp>
    </p:spTree>
    <p:extLst>
      <p:ext uri="{BB962C8B-B14F-4D97-AF65-F5344CB8AC3E}">
        <p14:creationId xmlns:p14="http://schemas.microsoft.com/office/powerpoint/2010/main" val="72724147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mailto:Tonya.H.Yeldell@irs.gov"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mailto:Denise.Q.Williams@irs.gov"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mailto:Steven.C.Collum@irs.gov"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mailto:Procurement.OITA@irs.gov"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mailto:Michael.R.Villano@irs.gov"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mailto:Bernadette.GROSS-BRIGGS@irs.gov"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aaron.j.lewis@irs.gov" TargetMode="External"/><Relationship Id="rId2" Type="http://schemas.openxmlformats.org/officeDocument/2006/relationships/hyperlink" Target="mailto:ali.c.pourghassemi@irs.gov"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tiff"/></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9.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mailto:Procurement.SBRO@IRS.GOV"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0.tiff"/><Relationship Id="rId5" Type="http://schemas.openxmlformats.org/officeDocument/2006/relationships/image" Target="../media/image2.png"/><Relationship Id="rId4" Type="http://schemas.openxmlformats.org/officeDocument/2006/relationships/hyperlink" Target="mailto:Ali.C.Pourghassemi@IRS.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openxmlformats.org/officeDocument/2006/relationships/hyperlink" Target="https://www.treasury.gov/about/organizational-structure/ig/Pages/default.aspx" TargetMode="External"/><Relationship Id="rId3" Type="http://schemas.openxmlformats.org/officeDocument/2006/relationships/image" Target="../media/image2.png"/><Relationship Id="rId7" Type="http://schemas.openxmlformats.org/officeDocument/2006/relationships/hyperlink" Target="http://www.fincen.gov/" TargetMode="External"/><Relationship Id="rId12" Type="http://schemas.openxmlformats.org/officeDocument/2006/relationships/hyperlink" Target="http://www.usmint.gov/"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http://www.fiscal.treasury.gov/" TargetMode="External"/><Relationship Id="rId11" Type="http://schemas.openxmlformats.org/officeDocument/2006/relationships/hyperlink" Target="http://www.occ.treas.gov/" TargetMode="External"/><Relationship Id="rId5" Type="http://schemas.openxmlformats.org/officeDocument/2006/relationships/hyperlink" Target="http://www.moneyfactory.gov/" TargetMode="External"/><Relationship Id="rId10" Type="http://schemas.openxmlformats.org/officeDocument/2006/relationships/hyperlink" Target="http://www.irs.gov/" TargetMode="External"/><Relationship Id="rId4" Type="http://schemas.openxmlformats.org/officeDocument/2006/relationships/hyperlink" Target="http://www.ttb.gov/" TargetMode="External"/><Relationship Id="rId9" Type="http://schemas.openxmlformats.org/officeDocument/2006/relationships/hyperlink" Target="https://www.treasury.gov/tigt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treas.gov/osdbu"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hyperlink" Target="https://www.irs.gov/newsroom/e-news-subscriptions" TargetMode="External"/><Relationship Id="rId4" Type="http://schemas.openxmlformats.org/officeDocument/2006/relationships/hyperlink" Target="http://www.beta.sa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mailto:Tanya.E.Outland@irs.gov" TargetMode="External"/><Relationship Id="rId2" Type="http://schemas.openxmlformats.org/officeDocument/2006/relationships/hyperlink" Target="mailto:Wesley.McBride@irs.gov" TargetMode="External"/><Relationship Id="rId1" Type="http://schemas.openxmlformats.org/officeDocument/2006/relationships/slideLayout" Target="../slideLayouts/slideLayout5.xml"/><Relationship Id="rId4" Type="http://schemas.openxmlformats.org/officeDocument/2006/relationships/hyperlink" Target="mailto:Mary.H.Lawrence@irs.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D4A105D-4C2D-4FF0-BBDA-91C782BA23C3}"/>
              </a:ext>
            </a:extLst>
          </p:cNvPr>
          <p:cNvGrpSpPr/>
          <p:nvPr/>
        </p:nvGrpSpPr>
        <p:grpSpPr>
          <a:xfrm>
            <a:off x="3927363" y="5397500"/>
            <a:ext cx="282291" cy="287866"/>
            <a:chOff x="4620737" y="1235598"/>
            <a:chExt cx="1089971" cy="809101"/>
          </a:xfrm>
          <a:solidFill>
            <a:schemeClr val="bg1"/>
          </a:solidFill>
        </p:grpSpPr>
        <p:sp>
          <p:nvSpPr>
            <p:cNvPr id="9" name="Freeform 1387">
              <a:extLst>
                <a:ext uri="{FF2B5EF4-FFF2-40B4-BE49-F238E27FC236}">
                  <a16:creationId xmlns:a16="http://schemas.microsoft.com/office/drawing/2014/main" id="{37429D87-6C5D-4357-935F-0001BF97F751}"/>
                </a:ext>
              </a:extLst>
            </p:cNvPr>
            <p:cNvSpPr>
              <a:spLocks noEditPoints="1"/>
            </p:cNvSpPr>
            <p:nvPr/>
          </p:nvSpPr>
          <p:spPr bwMode="auto">
            <a:xfrm>
              <a:off x="4620737" y="1235598"/>
              <a:ext cx="837000" cy="809101"/>
            </a:xfrm>
            <a:custGeom>
              <a:avLst/>
              <a:gdLst>
                <a:gd name="T0" fmla="*/ 79 w 89"/>
                <a:gd name="T1" fmla="*/ 0 h 89"/>
                <a:gd name="T2" fmla="*/ 10 w 89"/>
                <a:gd name="T3" fmla="*/ 0 h 89"/>
                <a:gd name="T4" fmla="*/ 10 w 89"/>
                <a:gd name="T5" fmla="*/ 0 h 89"/>
                <a:gd name="T6" fmla="*/ 6 w 89"/>
                <a:gd name="T7" fmla="*/ 1 h 89"/>
                <a:gd name="T8" fmla="*/ 2 w 89"/>
                <a:gd name="T9" fmla="*/ 3 h 89"/>
                <a:gd name="T10" fmla="*/ 1 w 89"/>
                <a:gd name="T11" fmla="*/ 6 h 89"/>
                <a:gd name="T12" fmla="*/ 0 w 89"/>
                <a:gd name="T13" fmla="*/ 10 h 89"/>
                <a:gd name="T14" fmla="*/ 0 w 89"/>
                <a:gd name="T15" fmla="*/ 79 h 89"/>
                <a:gd name="T16" fmla="*/ 0 w 89"/>
                <a:gd name="T17" fmla="*/ 79 h 89"/>
                <a:gd name="T18" fmla="*/ 1 w 89"/>
                <a:gd name="T19" fmla="*/ 83 h 89"/>
                <a:gd name="T20" fmla="*/ 2 w 89"/>
                <a:gd name="T21" fmla="*/ 86 h 89"/>
                <a:gd name="T22" fmla="*/ 6 w 89"/>
                <a:gd name="T23" fmla="*/ 88 h 89"/>
                <a:gd name="T24" fmla="*/ 10 w 89"/>
                <a:gd name="T25" fmla="*/ 89 h 89"/>
                <a:gd name="T26" fmla="*/ 79 w 89"/>
                <a:gd name="T27" fmla="*/ 89 h 89"/>
                <a:gd name="T28" fmla="*/ 79 w 89"/>
                <a:gd name="T29" fmla="*/ 89 h 89"/>
                <a:gd name="T30" fmla="*/ 83 w 89"/>
                <a:gd name="T31" fmla="*/ 88 h 89"/>
                <a:gd name="T32" fmla="*/ 86 w 89"/>
                <a:gd name="T33" fmla="*/ 86 h 89"/>
                <a:gd name="T34" fmla="*/ 87 w 89"/>
                <a:gd name="T35" fmla="*/ 83 h 89"/>
                <a:gd name="T36" fmla="*/ 89 w 89"/>
                <a:gd name="T37" fmla="*/ 79 h 89"/>
                <a:gd name="T38" fmla="*/ 89 w 89"/>
                <a:gd name="T39" fmla="*/ 10 h 89"/>
                <a:gd name="T40" fmla="*/ 89 w 89"/>
                <a:gd name="T41" fmla="*/ 10 h 89"/>
                <a:gd name="T42" fmla="*/ 87 w 89"/>
                <a:gd name="T43" fmla="*/ 6 h 89"/>
                <a:gd name="T44" fmla="*/ 86 w 89"/>
                <a:gd name="T45" fmla="*/ 3 h 89"/>
                <a:gd name="T46" fmla="*/ 83 w 89"/>
                <a:gd name="T47" fmla="*/ 1 h 89"/>
                <a:gd name="T48" fmla="*/ 79 w 89"/>
                <a:gd name="T49" fmla="*/ 0 h 89"/>
                <a:gd name="T50" fmla="*/ 79 w 89"/>
                <a:gd name="T51" fmla="*/ 0 h 89"/>
                <a:gd name="T52" fmla="*/ 10 w 89"/>
                <a:gd name="T53" fmla="*/ 79 h 89"/>
                <a:gd name="T54" fmla="*/ 10 w 89"/>
                <a:gd name="T55" fmla="*/ 10 h 89"/>
                <a:gd name="T56" fmla="*/ 79 w 89"/>
                <a:gd name="T57" fmla="*/ 10 h 89"/>
                <a:gd name="T58" fmla="*/ 79 w 89"/>
                <a:gd name="T59" fmla="*/ 79 h 89"/>
                <a:gd name="T60" fmla="*/ 10 w 89"/>
                <a:gd name="T61" fmla="*/ 7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9" h="89">
                  <a:moveTo>
                    <a:pt x="79" y="0"/>
                  </a:moveTo>
                  <a:lnTo>
                    <a:pt x="10" y="0"/>
                  </a:lnTo>
                  <a:lnTo>
                    <a:pt x="10" y="0"/>
                  </a:lnTo>
                  <a:lnTo>
                    <a:pt x="6" y="1"/>
                  </a:lnTo>
                  <a:lnTo>
                    <a:pt x="2" y="3"/>
                  </a:lnTo>
                  <a:lnTo>
                    <a:pt x="1" y="6"/>
                  </a:lnTo>
                  <a:lnTo>
                    <a:pt x="0" y="10"/>
                  </a:lnTo>
                  <a:lnTo>
                    <a:pt x="0" y="79"/>
                  </a:lnTo>
                  <a:lnTo>
                    <a:pt x="0" y="79"/>
                  </a:lnTo>
                  <a:lnTo>
                    <a:pt x="1" y="83"/>
                  </a:lnTo>
                  <a:lnTo>
                    <a:pt x="2" y="86"/>
                  </a:lnTo>
                  <a:lnTo>
                    <a:pt x="6" y="88"/>
                  </a:lnTo>
                  <a:lnTo>
                    <a:pt x="10" y="89"/>
                  </a:lnTo>
                  <a:lnTo>
                    <a:pt x="79" y="89"/>
                  </a:lnTo>
                  <a:lnTo>
                    <a:pt x="79" y="89"/>
                  </a:lnTo>
                  <a:lnTo>
                    <a:pt x="83" y="88"/>
                  </a:lnTo>
                  <a:lnTo>
                    <a:pt x="86" y="86"/>
                  </a:lnTo>
                  <a:lnTo>
                    <a:pt x="87" y="83"/>
                  </a:lnTo>
                  <a:lnTo>
                    <a:pt x="89" y="79"/>
                  </a:lnTo>
                  <a:lnTo>
                    <a:pt x="89" y="10"/>
                  </a:lnTo>
                  <a:lnTo>
                    <a:pt x="89" y="10"/>
                  </a:lnTo>
                  <a:lnTo>
                    <a:pt x="87" y="6"/>
                  </a:lnTo>
                  <a:lnTo>
                    <a:pt x="86" y="3"/>
                  </a:lnTo>
                  <a:lnTo>
                    <a:pt x="83" y="1"/>
                  </a:lnTo>
                  <a:lnTo>
                    <a:pt x="79" y="0"/>
                  </a:lnTo>
                  <a:lnTo>
                    <a:pt x="79" y="0"/>
                  </a:lnTo>
                  <a:close/>
                  <a:moveTo>
                    <a:pt x="10" y="79"/>
                  </a:moveTo>
                  <a:lnTo>
                    <a:pt x="10" y="10"/>
                  </a:lnTo>
                  <a:lnTo>
                    <a:pt x="79" y="10"/>
                  </a:lnTo>
                  <a:lnTo>
                    <a:pt x="79" y="79"/>
                  </a:lnTo>
                  <a:lnTo>
                    <a:pt x="10" y="79"/>
                  </a:lnTo>
                  <a:close/>
                </a:path>
              </a:pathLst>
            </a:custGeom>
            <a:grpFill/>
            <a:ln>
              <a:noFill/>
            </a:ln>
          </p:spPr>
          <p:txBody>
            <a:bodyPr lIns="121920" tIns="60960" rIns="121920" bIns="60960"/>
            <a:lstStyle/>
            <a:p>
              <a:pPr eaLnBrk="1" fontAlgn="auto" hangingPunct="1">
                <a:spcBef>
                  <a:spcPts val="0"/>
                </a:spcBef>
                <a:spcAft>
                  <a:spcPts val="0"/>
                </a:spcAft>
                <a:defRPr/>
              </a:pPr>
              <a:endParaRPr lang="en-US" sz="2400" u="sng">
                <a:latin typeface="+mn-lt"/>
                <a:ea typeface="+mn-ea"/>
              </a:endParaRPr>
            </a:p>
          </p:txBody>
        </p:sp>
        <p:sp>
          <p:nvSpPr>
            <p:cNvPr id="10" name="Freeform 1448">
              <a:extLst>
                <a:ext uri="{FF2B5EF4-FFF2-40B4-BE49-F238E27FC236}">
                  <a16:creationId xmlns:a16="http://schemas.microsoft.com/office/drawing/2014/main" id="{9557005A-BE35-42AD-91AE-4BF10C56F310}"/>
                </a:ext>
              </a:extLst>
            </p:cNvPr>
            <p:cNvSpPr>
              <a:spLocks/>
            </p:cNvSpPr>
            <p:nvPr/>
          </p:nvSpPr>
          <p:spPr bwMode="auto">
            <a:xfrm>
              <a:off x="4952290" y="1235598"/>
              <a:ext cx="758418" cy="606726"/>
            </a:xfrm>
            <a:custGeom>
              <a:avLst/>
              <a:gdLst>
                <a:gd name="T0" fmla="*/ 39 w 46"/>
                <a:gd name="T1" fmla="*/ 0 h 35"/>
                <a:gd name="T2" fmla="*/ 18 w 46"/>
                <a:gd name="T3" fmla="*/ 20 h 35"/>
                <a:gd name="T4" fmla="*/ 7 w 46"/>
                <a:gd name="T5" fmla="*/ 9 h 35"/>
                <a:gd name="T6" fmla="*/ 0 w 46"/>
                <a:gd name="T7" fmla="*/ 17 h 35"/>
                <a:gd name="T8" fmla="*/ 18 w 46"/>
                <a:gd name="T9" fmla="*/ 35 h 35"/>
                <a:gd name="T10" fmla="*/ 46 w 46"/>
                <a:gd name="T11" fmla="*/ 7 h 35"/>
                <a:gd name="T12" fmla="*/ 39 w 46"/>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46" h="35">
                  <a:moveTo>
                    <a:pt x="39" y="0"/>
                  </a:moveTo>
                  <a:lnTo>
                    <a:pt x="18" y="20"/>
                  </a:lnTo>
                  <a:lnTo>
                    <a:pt x="7" y="9"/>
                  </a:lnTo>
                  <a:lnTo>
                    <a:pt x="0" y="17"/>
                  </a:lnTo>
                  <a:lnTo>
                    <a:pt x="18" y="35"/>
                  </a:lnTo>
                  <a:lnTo>
                    <a:pt x="46" y="7"/>
                  </a:lnTo>
                  <a:lnTo>
                    <a:pt x="39" y="0"/>
                  </a:lnTo>
                  <a:close/>
                </a:path>
              </a:pathLst>
            </a:custGeom>
            <a:grpFill/>
            <a:ln w="38100">
              <a:noFill/>
            </a:ln>
          </p:spPr>
          <p:txBody>
            <a:bodyPr lIns="121920" tIns="60960" rIns="121920" bIns="60960"/>
            <a:lstStyle/>
            <a:p>
              <a:pPr eaLnBrk="1" fontAlgn="auto" hangingPunct="1">
                <a:spcBef>
                  <a:spcPts val="0"/>
                </a:spcBef>
                <a:spcAft>
                  <a:spcPts val="0"/>
                </a:spcAft>
                <a:defRPr/>
              </a:pPr>
              <a:endParaRPr lang="en-US" sz="2400" u="sng">
                <a:latin typeface="+mn-lt"/>
                <a:ea typeface="+mn-ea"/>
              </a:endParaRPr>
            </a:p>
          </p:txBody>
        </p:sp>
      </p:grpSp>
      <p:sp>
        <p:nvSpPr>
          <p:cNvPr id="4099" name="TextBox 10">
            <a:extLst>
              <a:ext uri="{FF2B5EF4-FFF2-40B4-BE49-F238E27FC236}">
                <a16:creationId xmlns:a16="http://schemas.microsoft.com/office/drawing/2014/main" id="{3C9A53D3-D051-41F5-939E-E0B4E960C9E9}"/>
              </a:ext>
            </a:extLst>
          </p:cNvPr>
          <p:cNvSpPr txBox="1">
            <a:spLocks noChangeArrowheads="1"/>
          </p:cNvSpPr>
          <p:nvPr/>
        </p:nvSpPr>
        <p:spPr bwMode="auto">
          <a:xfrm>
            <a:off x="4295775" y="5287963"/>
            <a:ext cx="1974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eaLnBrk="1" hangingPunct="1">
              <a:lnSpc>
                <a:spcPct val="150000"/>
              </a:lnSpc>
            </a:pPr>
            <a:r>
              <a:rPr lang="en-US" altLang="en-US" sz="1400" b="1">
                <a:solidFill>
                  <a:schemeClr val="bg1"/>
                </a:solidFill>
              </a:rPr>
              <a:t>SUBTITLE HERE</a:t>
            </a:r>
          </a:p>
        </p:txBody>
      </p:sp>
      <p:sp>
        <p:nvSpPr>
          <p:cNvPr id="4100" name="TextBox 11">
            <a:extLst>
              <a:ext uri="{FF2B5EF4-FFF2-40B4-BE49-F238E27FC236}">
                <a16:creationId xmlns:a16="http://schemas.microsoft.com/office/drawing/2014/main" id="{F8AE66AB-95B1-4060-A0B0-504B07E85839}"/>
              </a:ext>
            </a:extLst>
          </p:cNvPr>
          <p:cNvSpPr txBox="1">
            <a:spLocks noChangeArrowheads="1"/>
          </p:cNvSpPr>
          <p:nvPr/>
        </p:nvSpPr>
        <p:spPr bwMode="auto">
          <a:xfrm>
            <a:off x="4295775" y="5684838"/>
            <a:ext cx="1822450"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eaLnBrk="1" hangingPunct="1">
              <a:lnSpc>
                <a:spcPct val="150000"/>
              </a:lnSpc>
            </a:pPr>
            <a:r>
              <a:rPr lang="en-US" altLang="en-US" sz="1100" dirty="0">
                <a:solidFill>
                  <a:schemeClr val="bg1"/>
                </a:solidFill>
              </a:rPr>
              <a:t>Lorem Ipsum is simply dummy text of the printing and typesetting industry</a:t>
            </a:r>
          </a:p>
        </p:txBody>
      </p:sp>
      <p:pic>
        <p:nvPicPr>
          <p:cNvPr id="24" name="Picture Placeholder 23" descr="retro-stars-and-stripes-flag-P39H6HX.jpg">
            <a:extLst>
              <a:ext uri="{FF2B5EF4-FFF2-40B4-BE49-F238E27FC236}">
                <a16:creationId xmlns:a16="http://schemas.microsoft.com/office/drawing/2014/main" id="{6C50C2C3-C3AA-4AC7-BE01-51A5D5B6DDE1}"/>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a:stretch/>
        </p:blipFill>
        <p:spPr>
          <a:xfrm>
            <a:off x="0" y="0"/>
            <a:ext cx="4613403" cy="7772400"/>
          </a:xfrm>
        </p:spPr>
      </p:pic>
      <p:sp>
        <p:nvSpPr>
          <p:cNvPr id="11" name="Rectangle 50">
            <a:extLst>
              <a:ext uri="{FF2B5EF4-FFF2-40B4-BE49-F238E27FC236}">
                <a16:creationId xmlns:a16="http://schemas.microsoft.com/office/drawing/2014/main" id="{CDD6E30A-3F50-499D-97E4-8C7F3D63B864}"/>
              </a:ext>
            </a:extLst>
          </p:cNvPr>
          <p:cNvSpPr>
            <a:spLocks noChangeArrowheads="1"/>
          </p:cNvSpPr>
          <p:nvPr/>
        </p:nvSpPr>
        <p:spPr bwMode="auto">
          <a:xfrm>
            <a:off x="3862387" y="676099"/>
            <a:ext cx="5946776" cy="1354217"/>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400"/>
              </a:spcAft>
            </a:pPr>
            <a:r>
              <a:rPr lang="en-US" altLang="ja-JP" sz="4400" b="1" dirty="0">
                <a:solidFill>
                  <a:srgbClr val="FF0000"/>
                </a:solidFill>
                <a:latin typeface="Calibri" panose="020F0502020204030204" pitchFamily="34" charset="0"/>
                <a:cs typeface="Calibri" panose="020F0502020204030204" pitchFamily="34" charset="0"/>
              </a:rPr>
              <a:t>How can Small Business serve the IRS Mission?</a:t>
            </a:r>
          </a:p>
        </p:txBody>
      </p:sp>
      <p:sp>
        <p:nvSpPr>
          <p:cNvPr id="4103" name="Rectangle 9">
            <a:extLst>
              <a:ext uri="{FF2B5EF4-FFF2-40B4-BE49-F238E27FC236}">
                <a16:creationId xmlns:a16="http://schemas.microsoft.com/office/drawing/2014/main" id="{859516B3-0D76-4BCB-BA65-6E99F67AA5C2}"/>
              </a:ext>
            </a:extLst>
          </p:cNvPr>
          <p:cNvSpPr>
            <a:spLocks noChangeArrowheads="1"/>
          </p:cNvSpPr>
          <p:nvPr/>
        </p:nvSpPr>
        <p:spPr bwMode="auto">
          <a:xfrm>
            <a:off x="3786809" y="3048716"/>
            <a:ext cx="627159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eaLnBrk="1" hangingPunct="1">
              <a:spcAft>
                <a:spcPts val="400"/>
              </a:spcAft>
            </a:pPr>
            <a:r>
              <a:rPr lang="en-US" altLang="ja-JP" sz="1600" b="1" dirty="0">
                <a:solidFill>
                  <a:srgbClr val="13237E"/>
                </a:solidFill>
                <a:latin typeface="Arial" panose="020B0604020202020204" pitchFamily="34" charset="0"/>
                <a:cs typeface="Arial" panose="020B0604020202020204" pitchFamily="34" charset="0"/>
              </a:rPr>
              <a:t>IRS WEEK 2021</a:t>
            </a:r>
            <a:br>
              <a:rPr lang="en-US" altLang="ja-JP" sz="1600" b="1" dirty="0">
                <a:solidFill>
                  <a:srgbClr val="13237E"/>
                </a:solidFill>
                <a:latin typeface="Arial" panose="020B0604020202020204" pitchFamily="34" charset="0"/>
                <a:cs typeface="Arial" panose="020B0604020202020204" pitchFamily="34" charset="0"/>
              </a:rPr>
            </a:br>
            <a:r>
              <a:rPr lang="en-US" altLang="ja-JP" sz="1400" b="1" dirty="0">
                <a:solidFill>
                  <a:srgbClr val="13237E"/>
                </a:solidFill>
                <a:latin typeface="Arial" panose="020B0604020202020204" pitchFamily="34" charset="0"/>
                <a:cs typeface="Arial" panose="020B0604020202020204" pitchFamily="34" charset="0"/>
              </a:rPr>
              <a:t>Host: Government Technology Services Coalition </a:t>
            </a:r>
            <a:br>
              <a:rPr lang="en-US" altLang="en-US" sz="1400" b="1" dirty="0">
                <a:solidFill>
                  <a:srgbClr val="13237E"/>
                </a:solidFill>
                <a:latin typeface="Arial" panose="020B0604020202020204" pitchFamily="34" charset="0"/>
                <a:cs typeface="Arial" panose="020B0604020202020204" pitchFamily="34" charset="0"/>
              </a:rPr>
            </a:br>
            <a:r>
              <a:rPr lang="en-US" altLang="en-US" sz="1400" b="1" dirty="0">
                <a:solidFill>
                  <a:srgbClr val="13237E"/>
                </a:solidFill>
                <a:latin typeface="Arial" panose="020B0604020202020204" pitchFamily="34" charset="0"/>
                <a:cs typeface="Arial" panose="020B0604020202020204" pitchFamily="34" charset="0"/>
              </a:rPr>
              <a:t>March 4, 2021 2PM EST</a:t>
            </a:r>
          </a:p>
        </p:txBody>
      </p:sp>
      <p:cxnSp>
        <p:nvCxnSpPr>
          <p:cNvPr id="14" name="Straight Connector 13">
            <a:extLst>
              <a:ext uri="{FF2B5EF4-FFF2-40B4-BE49-F238E27FC236}">
                <a16:creationId xmlns:a16="http://schemas.microsoft.com/office/drawing/2014/main" id="{BF7E6213-16A5-4B02-A281-2847B6984894}"/>
              </a:ext>
            </a:extLst>
          </p:cNvPr>
          <p:cNvCxnSpPr>
            <a:cxnSpLocks/>
          </p:cNvCxnSpPr>
          <p:nvPr/>
        </p:nvCxnSpPr>
        <p:spPr>
          <a:xfrm>
            <a:off x="4111625" y="2980889"/>
            <a:ext cx="5697538" cy="0"/>
          </a:xfrm>
          <a:prstGeom prst="line">
            <a:avLst/>
          </a:prstGeom>
          <a:ln w="3175">
            <a:solidFill>
              <a:srgbClr val="E5386D"/>
            </a:solidFill>
          </a:ln>
        </p:spPr>
        <p:style>
          <a:lnRef idx="1">
            <a:schemeClr val="accent1"/>
          </a:lnRef>
          <a:fillRef idx="0">
            <a:schemeClr val="accent1"/>
          </a:fillRef>
          <a:effectRef idx="0">
            <a:schemeClr val="accent1"/>
          </a:effectRef>
          <a:fontRef idx="minor">
            <a:schemeClr val="tx1"/>
          </a:fontRef>
        </p:style>
      </p:cxnSp>
      <p:pic>
        <p:nvPicPr>
          <p:cNvPr id="4105" name="Picture 3">
            <a:extLst>
              <a:ext uri="{FF2B5EF4-FFF2-40B4-BE49-F238E27FC236}">
                <a16:creationId xmlns:a16="http://schemas.microsoft.com/office/drawing/2014/main" id="{7BFBADF0-E37D-41B6-9B54-4FAB3A0513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0413" y="7031038"/>
            <a:ext cx="14287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6F57FD1-CD99-1243-ABCA-B6DC8C624C38}"/>
              </a:ext>
            </a:extLst>
          </p:cNvPr>
          <p:cNvSpPr>
            <a:spLocks noGrp="1"/>
          </p:cNvSpPr>
          <p:nvPr>
            <p:ph type="title"/>
          </p:nvPr>
        </p:nvSpPr>
        <p:spPr>
          <a:xfrm>
            <a:off x="502920" y="449580"/>
            <a:ext cx="9052560" cy="1005840"/>
          </a:xfrm>
        </p:spPr>
        <p:txBody>
          <a:bodyPr/>
          <a:lstStyle/>
          <a:p>
            <a:r>
              <a:rPr lang="en-US" altLang="en-US"/>
              <a:t>Contract Opportunities</a:t>
            </a:r>
          </a:p>
        </p:txBody>
      </p:sp>
      <p:sp>
        <p:nvSpPr>
          <p:cNvPr id="35843" name="Rectangle 3">
            <a:extLst>
              <a:ext uri="{FF2B5EF4-FFF2-40B4-BE49-F238E27FC236}">
                <a16:creationId xmlns:a16="http://schemas.microsoft.com/office/drawing/2014/main" id="{ACB62136-96E2-B446-A071-617665424127}"/>
              </a:ext>
            </a:extLst>
          </p:cNvPr>
          <p:cNvSpPr>
            <a:spLocks noGrp="1" noChangeArrowheads="1"/>
          </p:cNvSpPr>
          <p:nvPr>
            <p:ph type="body" idx="1"/>
          </p:nvPr>
        </p:nvSpPr>
        <p:spPr>
          <a:xfrm>
            <a:off x="806768" y="1801178"/>
            <a:ext cx="8863965" cy="5458778"/>
          </a:xfrm>
        </p:spPr>
        <p:txBody>
          <a:bodyPr/>
          <a:lstStyle/>
          <a:p>
            <a:pPr algn="ctr">
              <a:lnSpc>
                <a:spcPct val="80000"/>
              </a:lnSpc>
              <a:buFontTx/>
              <a:buNone/>
              <a:defRPr/>
            </a:pPr>
            <a:r>
              <a:rPr lang="en-US" altLang="en-US" sz="1760" b="1" dirty="0"/>
              <a:t>VMWare Cloud Provider Program</a:t>
            </a:r>
            <a:endParaRPr lang="en-US" altLang="en-US" sz="1760" dirty="0"/>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 </a:t>
            </a:r>
            <a:r>
              <a:rPr lang="en-US" altLang="en-US" sz="1760" dirty="0"/>
              <a:t>Software usage points for use within the VMware Cloud Provider (VCP)</a:t>
            </a:r>
          </a:p>
          <a:p>
            <a:pPr marL="0" indent="0">
              <a:lnSpc>
                <a:spcPct val="80000"/>
              </a:lnSpc>
              <a:buNone/>
              <a:defRPr/>
            </a:pPr>
            <a:endParaRPr lang="en-US" altLang="en-US" sz="1760" b="1" dirty="0"/>
          </a:p>
          <a:p>
            <a:pPr>
              <a:lnSpc>
                <a:spcPct val="80000"/>
              </a:lnSpc>
              <a:defRPr/>
            </a:pPr>
            <a:r>
              <a:rPr lang="en-US" altLang="en-US" sz="1760" b="1" dirty="0"/>
              <a:t>NAICS: 511210</a:t>
            </a:r>
          </a:p>
          <a:p>
            <a:pPr>
              <a:lnSpc>
                <a:spcPct val="80000"/>
              </a:lnSpc>
              <a:defRPr/>
            </a:pPr>
            <a:r>
              <a:rPr lang="en-US" altLang="en-US" sz="1760" b="1" dirty="0"/>
              <a:t>Acquisition Strategy:  </a:t>
            </a:r>
            <a:r>
              <a:rPr lang="en-US" altLang="en-US" sz="1760" dirty="0"/>
              <a:t>Small Business Set-aside, NASA SEWP Groups B &amp; C</a:t>
            </a:r>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May 1, 2021 – April 30, 2022, with 4 one-year options ending 4/30/2026. </a:t>
            </a:r>
          </a:p>
          <a:p>
            <a:pPr>
              <a:lnSpc>
                <a:spcPct val="80000"/>
              </a:lnSpc>
              <a:defRPr/>
            </a:pPr>
            <a:r>
              <a:rPr lang="en-US" altLang="en-US" sz="1760" b="1" dirty="0"/>
              <a:t>Target Solicitation Release Date:</a:t>
            </a:r>
            <a:r>
              <a:rPr lang="en-US" altLang="en-US" sz="1760" dirty="0"/>
              <a:t>  </a:t>
            </a:r>
          </a:p>
          <a:p>
            <a:pPr lvl="1">
              <a:lnSpc>
                <a:spcPct val="80000"/>
              </a:lnSpc>
              <a:defRPr/>
            </a:pPr>
            <a:r>
              <a:rPr lang="en-US" altLang="en-US" sz="1760" dirty="0"/>
              <a:t>March 27, 2021</a:t>
            </a:r>
          </a:p>
          <a:p>
            <a:pPr>
              <a:lnSpc>
                <a:spcPct val="80000"/>
              </a:lnSpc>
              <a:defRPr/>
            </a:pPr>
            <a:r>
              <a:rPr lang="en-US" altLang="en-US" sz="1760" b="1" dirty="0"/>
              <a:t>Contacts:</a:t>
            </a:r>
          </a:p>
          <a:p>
            <a:pPr lvl="1">
              <a:lnSpc>
                <a:spcPct val="80000"/>
              </a:lnSpc>
              <a:defRPr/>
            </a:pPr>
            <a:r>
              <a:rPr lang="en-US" altLang="en-US" sz="1760" dirty="0"/>
              <a:t>Contracting Officer:  Tonya Yeldell (</a:t>
            </a:r>
            <a:r>
              <a:rPr lang="en-US" altLang="en-US" sz="1760" dirty="0">
                <a:hlinkClick r:id="rId2"/>
              </a:rPr>
              <a:t>Tonya.H.Yeldell@irs.gov</a:t>
            </a:r>
            <a:r>
              <a:rPr lang="en-US" altLang="en-US" sz="1760" dirty="0"/>
              <a:t>)</a:t>
            </a:r>
          </a:p>
          <a:p>
            <a:pPr marL="0" indent="0">
              <a:lnSpc>
                <a:spcPct val="80000"/>
              </a:lnSpc>
              <a:buNone/>
              <a:defRPr/>
            </a:pPr>
            <a:endParaRPr lang="en-US" altLang="en-US" sz="1980" dirty="0"/>
          </a:p>
        </p:txBody>
      </p:sp>
      <p:sp>
        <p:nvSpPr>
          <p:cNvPr id="16388" name="Slide Number Placeholder 4">
            <a:extLst>
              <a:ext uri="{FF2B5EF4-FFF2-40B4-BE49-F238E27FC236}">
                <a16:creationId xmlns:a16="http://schemas.microsoft.com/office/drawing/2014/main" id="{0A467328-EAC2-C44D-A58D-2CFB9EC017D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764AFFA-D91B-B745-A792-B16374EB9864}" type="slidenum">
              <a:rPr lang="en-US" altLang="en-US" sz="1320">
                <a:latin typeface="Arial" panose="020B0604020202020204" pitchFamily="34" charset="0"/>
              </a:rPr>
              <a:pPr>
                <a:spcBef>
                  <a:spcPct val="0"/>
                </a:spcBef>
                <a:buFontTx/>
                <a:buNone/>
              </a:pPr>
              <a:t>10</a:t>
            </a:fld>
            <a:endParaRPr lang="en-US" altLang="en-US" sz="1320">
              <a:latin typeface="Arial" panose="020B0604020202020204" pitchFamily="34" charset="0"/>
            </a:endParaRPr>
          </a:p>
        </p:txBody>
      </p:sp>
    </p:spTree>
    <p:extLst>
      <p:ext uri="{BB962C8B-B14F-4D97-AF65-F5344CB8AC3E}">
        <p14:creationId xmlns:p14="http://schemas.microsoft.com/office/powerpoint/2010/main" val="3110514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90558BB-5D43-F641-BEBD-B4CD5F9074FB}"/>
              </a:ext>
            </a:extLst>
          </p:cNvPr>
          <p:cNvSpPr>
            <a:spLocks noGrp="1"/>
          </p:cNvSpPr>
          <p:nvPr>
            <p:ph type="title"/>
          </p:nvPr>
        </p:nvSpPr>
        <p:spPr>
          <a:xfrm>
            <a:off x="502920" y="449580"/>
            <a:ext cx="9052560" cy="1005840"/>
          </a:xfrm>
        </p:spPr>
        <p:txBody>
          <a:bodyPr/>
          <a:lstStyle/>
          <a:p>
            <a:r>
              <a:rPr lang="en-US" altLang="en-US"/>
              <a:t>Contract Opportunities</a:t>
            </a:r>
          </a:p>
        </p:txBody>
      </p:sp>
      <p:sp>
        <p:nvSpPr>
          <p:cNvPr id="35843" name="Rectangle 3">
            <a:extLst>
              <a:ext uri="{FF2B5EF4-FFF2-40B4-BE49-F238E27FC236}">
                <a16:creationId xmlns:a16="http://schemas.microsoft.com/office/drawing/2014/main" id="{ADB0FBA4-7C78-D24A-AA42-BD894969BFDC}"/>
              </a:ext>
            </a:extLst>
          </p:cNvPr>
          <p:cNvSpPr>
            <a:spLocks noGrp="1" noChangeArrowheads="1"/>
          </p:cNvSpPr>
          <p:nvPr>
            <p:ph type="body" idx="1"/>
          </p:nvPr>
        </p:nvSpPr>
        <p:spPr>
          <a:xfrm>
            <a:off x="806768" y="1801178"/>
            <a:ext cx="8863965" cy="5458778"/>
          </a:xfrm>
        </p:spPr>
        <p:txBody>
          <a:bodyPr/>
          <a:lstStyle/>
          <a:p>
            <a:pPr algn="ctr">
              <a:lnSpc>
                <a:spcPct val="80000"/>
              </a:lnSpc>
              <a:buFontTx/>
              <a:buNone/>
              <a:defRPr/>
            </a:pPr>
            <a:r>
              <a:rPr lang="en-US" altLang="en-US" sz="1760" b="1" dirty="0"/>
              <a:t>Treasury Threat Financial Investigations and Analysis (TTFIA)</a:t>
            </a:r>
            <a:endParaRPr lang="en-US" altLang="en-US" sz="1760" dirty="0"/>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 </a:t>
            </a:r>
            <a:r>
              <a:rPr lang="en-US" altLang="en-US" sz="1760" dirty="0"/>
              <a:t>Sanctions Support (recompete)</a:t>
            </a:r>
          </a:p>
          <a:p>
            <a:pPr marL="0" indent="0">
              <a:lnSpc>
                <a:spcPct val="80000"/>
              </a:lnSpc>
              <a:buNone/>
              <a:defRPr/>
            </a:pPr>
            <a:endParaRPr lang="en-US" altLang="en-US" sz="1760" b="1" dirty="0"/>
          </a:p>
          <a:p>
            <a:pPr>
              <a:lnSpc>
                <a:spcPct val="80000"/>
              </a:lnSpc>
              <a:defRPr/>
            </a:pPr>
            <a:r>
              <a:rPr lang="en-US" altLang="en-US" sz="1760" b="1" dirty="0"/>
              <a:t>NAICS: 541611</a:t>
            </a:r>
          </a:p>
          <a:p>
            <a:pPr>
              <a:lnSpc>
                <a:spcPct val="80000"/>
              </a:lnSpc>
              <a:defRPr/>
            </a:pPr>
            <a:r>
              <a:rPr lang="en-US" altLang="en-US" sz="1760" b="1" dirty="0"/>
              <a:t>Acquisition Strategy:  </a:t>
            </a:r>
            <a:r>
              <a:rPr lang="en-US" altLang="en-US" sz="1760" dirty="0"/>
              <a:t>Small Business Set-aside, Partial</a:t>
            </a:r>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 TBD</a:t>
            </a:r>
          </a:p>
          <a:p>
            <a:pPr>
              <a:lnSpc>
                <a:spcPct val="80000"/>
              </a:lnSpc>
              <a:defRPr/>
            </a:pPr>
            <a:r>
              <a:rPr lang="en-US" altLang="en-US" sz="1760" b="1" dirty="0"/>
              <a:t>Target Solicitation Release Date:</a:t>
            </a:r>
            <a:r>
              <a:rPr lang="en-US" altLang="en-US" sz="1760" dirty="0"/>
              <a:t>  </a:t>
            </a:r>
          </a:p>
          <a:p>
            <a:pPr lvl="1">
              <a:lnSpc>
                <a:spcPct val="80000"/>
              </a:lnSpc>
              <a:defRPr/>
            </a:pPr>
            <a:r>
              <a:rPr lang="en-US" altLang="en-US" sz="1760" dirty="0"/>
              <a:t>September 1, 2021</a:t>
            </a:r>
          </a:p>
          <a:p>
            <a:pPr>
              <a:lnSpc>
                <a:spcPct val="80000"/>
              </a:lnSpc>
              <a:defRPr/>
            </a:pPr>
            <a:r>
              <a:rPr lang="en-US" altLang="en-US" sz="1760" b="1" dirty="0"/>
              <a:t>Contacts:</a:t>
            </a:r>
          </a:p>
          <a:p>
            <a:pPr lvl="1">
              <a:lnSpc>
                <a:spcPct val="80000"/>
              </a:lnSpc>
              <a:defRPr/>
            </a:pPr>
            <a:r>
              <a:rPr lang="en-US" altLang="en-US" sz="1760" dirty="0"/>
              <a:t>Contracting Officer:  Denise Williams (</a:t>
            </a:r>
            <a:r>
              <a:rPr lang="en-US" altLang="en-US" sz="1760" dirty="0">
                <a:hlinkClick r:id="rId3"/>
              </a:rPr>
              <a:t>Denise.Q.Williams@irs.gov</a:t>
            </a:r>
            <a:r>
              <a:rPr lang="en-US" altLang="en-US" sz="1760" dirty="0"/>
              <a:t>)</a:t>
            </a:r>
          </a:p>
          <a:p>
            <a:pPr marL="0" indent="0">
              <a:lnSpc>
                <a:spcPct val="80000"/>
              </a:lnSpc>
              <a:buNone/>
              <a:defRPr/>
            </a:pPr>
            <a:endParaRPr lang="en-US" altLang="en-US" sz="1980" dirty="0"/>
          </a:p>
        </p:txBody>
      </p:sp>
      <p:sp>
        <p:nvSpPr>
          <p:cNvPr id="17412" name="Slide Number Placeholder 4">
            <a:extLst>
              <a:ext uri="{FF2B5EF4-FFF2-40B4-BE49-F238E27FC236}">
                <a16:creationId xmlns:a16="http://schemas.microsoft.com/office/drawing/2014/main" id="{E6AE86CC-6B68-8540-86D6-EFAC93C893E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B69E725-CCFF-A748-AD01-291FA604CFBE}" type="slidenum">
              <a:rPr lang="en-US" altLang="en-US" sz="1320">
                <a:latin typeface="Arial" panose="020B0604020202020204" pitchFamily="34" charset="0"/>
              </a:rPr>
              <a:pPr>
                <a:spcBef>
                  <a:spcPct val="0"/>
                </a:spcBef>
                <a:buFontTx/>
                <a:buNone/>
              </a:pPr>
              <a:t>11</a:t>
            </a:fld>
            <a:endParaRPr lang="en-US" altLang="en-US" sz="1320">
              <a:latin typeface="Arial" panose="020B0604020202020204" pitchFamily="34" charset="0"/>
            </a:endParaRPr>
          </a:p>
        </p:txBody>
      </p:sp>
    </p:spTree>
    <p:extLst>
      <p:ext uri="{BB962C8B-B14F-4D97-AF65-F5344CB8AC3E}">
        <p14:creationId xmlns:p14="http://schemas.microsoft.com/office/powerpoint/2010/main" val="2210542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B2547EA-BA8A-A44A-BAAF-A40C9167D7A0}"/>
              </a:ext>
            </a:extLst>
          </p:cNvPr>
          <p:cNvSpPr>
            <a:spLocks noGrp="1"/>
          </p:cNvSpPr>
          <p:nvPr>
            <p:ph type="title"/>
          </p:nvPr>
        </p:nvSpPr>
        <p:spPr>
          <a:xfrm>
            <a:off x="502920" y="449580"/>
            <a:ext cx="9052560" cy="1005840"/>
          </a:xfrm>
        </p:spPr>
        <p:txBody>
          <a:bodyPr/>
          <a:lstStyle/>
          <a:p>
            <a:r>
              <a:rPr lang="en-US" altLang="en-US"/>
              <a:t>Contract Opportunities</a:t>
            </a:r>
          </a:p>
        </p:txBody>
      </p:sp>
      <p:sp>
        <p:nvSpPr>
          <p:cNvPr id="35843" name="Rectangle 3">
            <a:extLst>
              <a:ext uri="{FF2B5EF4-FFF2-40B4-BE49-F238E27FC236}">
                <a16:creationId xmlns:a16="http://schemas.microsoft.com/office/drawing/2014/main" id="{7A853437-234A-544C-9160-151F68414596}"/>
              </a:ext>
            </a:extLst>
          </p:cNvPr>
          <p:cNvSpPr>
            <a:spLocks noGrp="1" noChangeArrowheads="1"/>
          </p:cNvSpPr>
          <p:nvPr>
            <p:ph type="body" idx="1"/>
          </p:nvPr>
        </p:nvSpPr>
        <p:spPr>
          <a:xfrm>
            <a:off x="806768" y="1801178"/>
            <a:ext cx="8863965" cy="5458778"/>
          </a:xfrm>
        </p:spPr>
        <p:txBody>
          <a:bodyPr/>
          <a:lstStyle/>
          <a:p>
            <a:pPr algn="ctr">
              <a:lnSpc>
                <a:spcPct val="80000"/>
              </a:lnSpc>
              <a:buFontTx/>
              <a:buNone/>
              <a:defRPr/>
            </a:pPr>
            <a:r>
              <a:rPr lang="en-US" altLang="en-US" sz="1760" b="1" dirty="0"/>
              <a:t>Management of Seized and Forfeited Assets</a:t>
            </a:r>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 </a:t>
            </a:r>
            <a:r>
              <a:rPr lang="en-US" altLang="en-US" sz="1760" dirty="0"/>
              <a:t>Management, administration, organization and tracking of all property seized and/or forfeited</a:t>
            </a:r>
          </a:p>
          <a:p>
            <a:pPr marL="0" indent="0">
              <a:lnSpc>
                <a:spcPct val="80000"/>
              </a:lnSpc>
              <a:buNone/>
              <a:defRPr/>
            </a:pPr>
            <a:endParaRPr lang="en-US" altLang="en-US" sz="1760" b="1" dirty="0"/>
          </a:p>
          <a:p>
            <a:pPr>
              <a:lnSpc>
                <a:spcPct val="80000"/>
              </a:lnSpc>
              <a:defRPr/>
            </a:pPr>
            <a:r>
              <a:rPr lang="en-US" altLang="en-US" sz="1760" b="1" dirty="0"/>
              <a:t>NAICS: 541990</a:t>
            </a:r>
          </a:p>
          <a:p>
            <a:pPr>
              <a:lnSpc>
                <a:spcPct val="80000"/>
              </a:lnSpc>
              <a:defRPr/>
            </a:pPr>
            <a:r>
              <a:rPr lang="en-US" altLang="en-US" sz="1760" b="1" dirty="0"/>
              <a:t>Acquisition Strategy:  </a:t>
            </a:r>
            <a:r>
              <a:rPr lang="en-US" altLang="en-US" sz="1760" dirty="0"/>
              <a:t>8(a) Competitive</a:t>
            </a:r>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 TBD</a:t>
            </a:r>
          </a:p>
          <a:p>
            <a:pPr>
              <a:lnSpc>
                <a:spcPct val="80000"/>
              </a:lnSpc>
              <a:defRPr/>
            </a:pPr>
            <a:r>
              <a:rPr lang="en-US" altLang="en-US" sz="1760" b="1" dirty="0"/>
              <a:t>Target Solicitation Release Date:</a:t>
            </a:r>
            <a:r>
              <a:rPr lang="en-US" altLang="en-US" sz="1760" dirty="0"/>
              <a:t>  </a:t>
            </a:r>
          </a:p>
          <a:p>
            <a:pPr lvl="1">
              <a:lnSpc>
                <a:spcPct val="80000"/>
              </a:lnSpc>
              <a:defRPr/>
            </a:pPr>
            <a:r>
              <a:rPr lang="en-US" altLang="en-US" sz="1760" dirty="0"/>
              <a:t>March 31, 2021</a:t>
            </a:r>
          </a:p>
          <a:p>
            <a:pPr>
              <a:lnSpc>
                <a:spcPct val="80000"/>
              </a:lnSpc>
              <a:defRPr/>
            </a:pPr>
            <a:r>
              <a:rPr lang="en-US" altLang="en-US" sz="1760" b="1" dirty="0"/>
              <a:t>Contacts:</a:t>
            </a:r>
          </a:p>
          <a:p>
            <a:pPr lvl="1">
              <a:lnSpc>
                <a:spcPct val="80000"/>
              </a:lnSpc>
              <a:defRPr/>
            </a:pPr>
            <a:r>
              <a:rPr lang="en-US" altLang="en-US" sz="1760" dirty="0"/>
              <a:t>Contracting Officer:  Steven Collum (</a:t>
            </a:r>
            <a:r>
              <a:rPr lang="en-US" altLang="en-US" sz="1760" dirty="0">
                <a:hlinkClick r:id="rId3"/>
              </a:rPr>
              <a:t>Steven.C.Collum@irs.gov</a:t>
            </a:r>
            <a:r>
              <a:rPr lang="en-US" altLang="en-US" sz="1760" dirty="0"/>
              <a:t>)</a:t>
            </a:r>
          </a:p>
          <a:p>
            <a:pPr marL="0" indent="0">
              <a:lnSpc>
                <a:spcPct val="80000"/>
              </a:lnSpc>
              <a:buNone/>
              <a:defRPr/>
            </a:pPr>
            <a:endParaRPr lang="en-US" altLang="en-US" sz="1980" dirty="0"/>
          </a:p>
        </p:txBody>
      </p:sp>
      <p:sp>
        <p:nvSpPr>
          <p:cNvPr id="19460" name="Slide Number Placeholder 4">
            <a:extLst>
              <a:ext uri="{FF2B5EF4-FFF2-40B4-BE49-F238E27FC236}">
                <a16:creationId xmlns:a16="http://schemas.microsoft.com/office/drawing/2014/main" id="{48BDC8CE-8E97-8A43-8050-E4D6EC6ACD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25B85368-9126-CF4C-898F-3E6EBAC6717E}" type="slidenum">
              <a:rPr lang="en-US" altLang="en-US" sz="1320">
                <a:latin typeface="Arial" panose="020B0604020202020204" pitchFamily="34" charset="0"/>
              </a:rPr>
              <a:pPr>
                <a:spcBef>
                  <a:spcPct val="0"/>
                </a:spcBef>
                <a:buFontTx/>
                <a:buNone/>
              </a:pPr>
              <a:t>12</a:t>
            </a:fld>
            <a:endParaRPr lang="en-US" altLang="en-US" sz="1320">
              <a:latin typeface="Arial" panose="020B0604020202020204" pitchFamily="34" charset="0"/>
            </a:endParaRPr>
          </a:p>
        </p:txBody>
      </p:sp>
    </p:spTree>
    <p:extLst>
      <p:ext uri="{BB962C8B-B14F-4D97-AF65-F5344CB8AC3E}">
        <p14:creationId xmlns:p14="http://schemas.microsoft.com/office/powerpoint/2010/main" val="1133730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498703D-179E-5341-B7A9-184FA47804F0}"/>
              </a:ext>
            </a:extLst>
          </p:cNvPr>
          <p:cNvSpPr>
            <a:spLocks noGrp="1"/>
          </p:cNvSpPr>
          <p:nvPr>
            <p:ph type="title"/>
          </p:nvPr>
        </p:nvSpPr>
        <p:spPr>
          <a:xfrm>
            <a:off x="502920" y="449580"/>
            <a:ext cx="9052560" cy="1005840"/>
          </a:xfrm>
        </p:spPr>
        <p:txBody>
          <a:bodyPr/>
          <a:lstStyle/>
          <a:p>
            <a:r>
              <a:rPr lang="en-US" altLang="en-US"/>
              <a:t>Contract Opportunities</a:t>
            </a:r>
          </a:p>
        </p:txBody>
      </p:sp>
      <p:sp>
        <p:nvSpPr>
          <p:cNvPr id="35843" name="Rectangle 3">
            <a:extLst>
              <a:ext uri="{FF2B5EF4-FFF2-40B4-BE49-F238E27FC236}">
                <a16:creationId xmlns:a16="http://schemas.microsoft.com/office/drawing/2014/main" id="{CE3A99D7-E73B-B84A-847A-178A133811D6}"/>
              </a:ext>
            </a:extLst>
          </p:cNvPr>
          <p:cNvSpPr>
            <a:spLocks noGrp="1" noChangeArrowheads="1"/>
          </p:cNvSpPr>
          <p:nvPr>
            <p:ph type="body" idx="1"/>
          </p:nvPr>
        </p:nvSpPr>
        <p:spPr>
          <a:xfrm>
            <a:off x="806768" y="1801178"/>
            <a:ext cx="8863965" cy="5458778"/>
          </a:xfrm>
        </p:spPr>
        <p:txBody>
          <a:bodyPr/>
          <a:lstStyle/>
          <a:p>
            <a:pPr algn="ctr">
              <a:lnSpc>
                <a:spcPct val="80000"/>
              </a:lnSpc>
              <a:buFontTx/>
              <a:buNone/>
              <a:defRPr/>
            </a:pPr>
            <a:r>
              <a:rPr lang="en-US" altLang="en-US" sz="1760" dirty="0"/>
              <a:t>Enterprise Architecture (EA) Core Support</a:t>
            </a:r>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 </a:t>
            </a:r>
            <a:r>
              <a:rPr lang="en-US" altLang="en-US" sz="1760" dirty="0"/>
              <a:t>Verification services performing compliance checks and validate information on health insurance- related tax forms</a:t>
            </a:r>
          </a:p>
          <a:p>
            <a:pPr marL="0" indent="0">
              <a:lnSpc>
                <a:spcPct val="80000"/>
              </a:lnSpc>
              <a:buNone/>
              <a:defRPr/>
            </a:pPr>
            <a:endParaRPr lang="en-US" altLang="en-US" sz="1760" b="1" dirty="0"/>
          </a:p>
          <a:p>
            <a:pPr>
              <a:lnSpc>
                <a:spcPct val="80000"/>
              </a:lnSpc>
              <a:defRPr/>
            </a:pPr>
            <a:r>
              <a:rPr lang="en-US" altLang="en-US" sz="1760" b="1" dirty="0"/>
              <a:t>NAICS: 541519</a:t>
            </a:r>
          </a:p>
          <a:p>
            <a:pPr>
              <a:lnSpc>
                <a:spcPct val="80000"/>
              </a:lnSpc>
              <a:defRPr/>
            </a:pPr>
            <a:r>
              <a:rPr lang="en-US" altLang="en-US" sz="1760" b="1" dirty="0"/>
              <a:t>Acquisition Strategy:  </a:t>
            </a:r>
            <a:r>
              <a:rPr lang="en-US" altLang="en-US" sz="1760" dirty="0"/>
              <a:t>GWAC</a:t>
            </a:r>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 TBD</a:t>
            </a:r>
          </a:p>
          <a:p>
            <a:pPr>
              <a:lnSpc>
                <a:spcPct val="80000"/>
              </a:lnSpc>
              <a:defRPr/>
            </a:pPr>
            <a:r>
              <a:rPr lang="en-US" altLang="en-US" sz="1760" b="1" dirty="0"/>
              <a:t>Target Solicitation Release Date:</a:t>
            </a:r>
            <a:r>
              <a:rPr lang="en-US" altLang="en-US" sz="1760" dirty="0"/>
              <a:t>  </a:t>
            </a:r>
          </a:p>
          <a:p>
            <a:pPr lvl="1">
              <a:lnSpc>
                <a:spcPct val="80000"/>
              </a:lnSpc>
              <a:defRPr/>
            </a:pPr>
            <a:r>
              <a:rPr lang="en-US" altLang="en-US" sz="1760" dirty="0"/>
              <a:t>June 21, 2021</a:t>
            </a:r>
          </a:p>
          <a:p>
            <a:pPr>
              <a:lnSpc>
                <a:spcPct val="80000"/>
              </a:lnSpc>
              <a:defRPr/>
            </a:pPr>
            <a:r>
              <a:rPr lang="en-US" altLang="en-US" sz="1760" b="1" dirty="0"/>
              <a:t>Contacts:</a:t>
            </a:r>
          </a:p>
          <a:p>
            <a:pPr lvl="1">
              <a:lnSpc>
                <a:spcPct val="80000"/>
              </a:lnSpc>
              <a:defRPr/>
            </a:pPr>
            <a:r>
              <a:rPr lang="en-US" altLang="en-US" sz="1760" dirty="0"/>
              <a:t>Contracting Officer:  Patricia Session (</a:t>
            </a:r>
            <a:r>
              <a:rPr lang="en-US" altLang="en-US" sz="1760" dirty="0">
                <a:hlinkClick r:id="rId3"/>
              </a:rPr>
              <a:t>Procurement.OITA@irs.gov</a:t>
            </a:r>
            <a:r>
              <a:rPr lang="en-US" altLang="en-US" sz="1760" dirty="0"/>
              <a:t>) </a:t>
            </a:r>
          </a:p>
          <a:p>
            <a:pPr marL="0" indent="0">
              <a:lnSpc>
                <a:spcPct val="80000"/>
              </a:lnSpc>
              <a:buNone/>
              <a:defRPr/>
            </a:pPr>
            <a:endParaRPr lang="en-US" altLang="en-US" sz="1980" dirty="0"/>
          </a:p>
        </p:txBody>
      </p:sp>
      <p:sp>
        <p:nvSpPr>
          <p:cNvPr id="21508" name="Slide Number Placeholder 4">
            <a:extLst>
              <a:ext uri="{FF2B5EF4-FFF2-40B4-BE49-F238E27FC236}">
                <a16:creationId xmlns:a16="http://schemas.microsoft.com/office/drawing/2014/main" id="{E433A17D-7C16-2648-B7CA-28280DA892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29FD82B-781F-5F4D-B06B-12A09A4C72FD}" type="slidenum">
              <a:rPr lang="en-US" altLang="en-US" sz="1320">
                <a:latin typeface="Arial" panose="020B0604020202020204" pitchFamily="34" charset="0"/>
              </a:rPr>
              <a:pPr>
                <a:spcBef>
                  <a:spcPct val="0"/>
                </a:spcBef>
                <a:buFontTx/>
                <a:buNone/>
              </a:pPr>
              <a:t>13</a:t>
            </a:fld>
            <a:endParaRPr lang="en-US" altLang="en-US" sz="1320">
              <a:latin typeface="Arial" panose="020B0604020202020204" pitchFamily="34" charset="0"/>
            </a:endParaRPr>
          </a:p>
        </p:txBody>
      </p:sp>
    </p:spTree>
    <p:extLst>
      <p:ext uri="{BB962C8B-B14F-4D97-AF65-F5344CB8AC3E}">
        <p14:creationId xmlns:p14="http://schemas.microsoft.com/office/powerpoint/2010/main" val="2330950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6950D9F-6D0D-7B4C-BAC0-4B8E16525408}"/>
              </a:ext>
            </a:extLst>
          </p:cNvPr>
          <p:cNvSpPr>
            <a:spLocks noGrp="1"/>
          </p:cNvSpPr>
          <p:nvPr>
            <p:ph type="title"/>
          </p:nvPr>
        </p:nvSpPr>
        <p:spPr>
          <a:xfrm>
            <a:off x="502920" y="449580"/>
            <a:ext cx="9052560" cy="1005840"/>
          </a:xfrm>
        </p:spPr>
        <p:txBody>
          <a:bodyPr/>
          <a:lstStyle/>
          <a:p>
            <a:r>
              <a:rPr lang="en-US" altLang="en-US"/>
              <a:t>Contract Opportunities</a:t>
            </a:r>
          </a:p>
        </p:txBody>
      </p:sp>
      <p:sp>
        <p:nvSpPr>
          <p:cNvPr id="35843" name="Rectangle 3">
            <a:extLst>
              <a:ext uri="{FF2B5EF4-FFF2-40B4-BE49-F238E27FC236}">
                <a16:creationId xmlns:a16="http://schemas.microsoft.com/office/drawing/2014/main" id="{1AF008D7-DD2C-C648-B7BF-03DF3922BAB2}"/>
              </a:ext>
            </a:extLst>
          </p:cNvPr>
          <p:cNvSpPr>
            <a:spLocks noGrp="1" noChangeArrowheads="1"/>
          </p:cNvSpPr>
          <p:nvPr>
            <p:ph type="body" idx="1"/>
          </p:nvPr>
        </p:nvSpPr>
        <p:spPr>
          <a:xfrm>
            <a:off x="806768" y="1801178"/>
            <a:ext cx="8863965" cy="5458778"/>
          </a:xfrm>
        </p:spPr>
        <p:txBody>
          <a:bodyPr/>
          <a:lstStyle/>
          <a:p>
            <a:pPr algn="ctr">
              <a:lnSpc>
                <a:spcPct val="80000"/>
              </a:lnSpc>
              <a:buFontTx/>
              <a:buNone/>
              <a:defRPr/>
            </a:pPr>
            <a:r>
              <a:rPr lang="en-US" altLang="en-US" sz="1760" b="1" dirty="0"/>
              <a:t>Applications Development (AD)</a:t>
            </a:r>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 </a:t>
            </a:r>
            <a:r>
              <a:rPr lang="en-US" altLang="en-US" sz="1760" dirty="0"/>
              <a:t>Program support services to include: (1) Development, Modernization and Enhancement (DME); (2) Sustainment – Operations and Maintenance (O&amp;M); (3) Configuration Management (CM); (4) Testing - Independent Verification &amp; Validation (IV&amp;V) &amp; (5) Program/Project Management (</a:t>
            </a:r>
            <a:r>
              <a:rPr lang="en-US" altLang="en-US" sz="1760" dirty="0" err="1"/>
              <a:t>PgM</a:t>
            </a:r>
            <a:r>
              <a:rPr lang="en-US" altLang="en-US" sz="1760" dirty="0"/>
              <a:t>/PM).</a:t>
            </a:r>
          </a:p>
          <a:p>
            <a:pPr marL="0" indent="0">
              <a:lnSpc>
                <a:spcPct val="80000"/>
              </a:lnSpc>
              <a:buNone/>
              <a:defRPr/>
            </a:pPr>
            <a:endParaRPr lang="en-US" altLang="en-US" sz="1760" b="1" dirty="0"/>
          </a:p>
          <a:p>
            <a:pPr>
              <a:lnSpc>
                <a:spcPct val="80000"/>
              </a:lnSpc>
              <a:defRPr/>
            </a:pPr>
            <a:r>
              <a:rPr lang="en-US" altLang="en-US" sz="1760" b="1" dirty="0"/>
              <a:t>NAICS: 541512</a:t>
            </a:r>
          </a:p>
          <a:p>
            <a:pPr>
              <a:lnSpc>
                <a:spcPct val="80000"/>
              </a:lnSpc>
              <a:defRPr/>
            </a:pPr>
            <a:r>
              <a:rPr lang="en-US" altLang="en-US" sz="1760" b="1" dirty="0"/>
              <a:t>Acquisition Strategy:  </a:t>
            </a:r>
            <a:r>
              <a:rPr lang="en-US" altLang="en-US" sz="1760" dirty="0"/>
              <a:t>TBD</a:t>
            </a:r>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 TBD</a:t>
            </a:r>
          </a:p>
          <a:p>
            <a:pPr>
              <a:lnSpc>
                <a:spcPct val="80000"/>
              </a:lnSpc>
              <a:defRPr/>
            </a:pPr>
            <a:r>
              <a:rPr lang="en-US" altLang="en-US" sz="1760" b="1" dirty="0"/>
              <a:t>Target Solicitation Release Date:</a:t>
            </a:r>
            <a:r>
              <a:rPr lang="en-US" altLang="en-US" sz="1760" dirty="0"/>
              <a:t>  </a:t>
            </a:r>
          </a:p>
          <a:p>
            <a:pPr lvl="1">
              <a:lnSpc>
                <a:spcPct val="80000"/>
              </a:lnSpc>
              <a:defRPr/>
            </a:pPr>
            <a:r>
              <a:rPr lang="en-US" altLang="en-US" sz="1760" dirty="0"/>
              <a:t>May 12, 2021</a:t>
            </a:r>
          </a:p>
          <a:p>
            <a:pPr>
              <a:lnSpc>
                <a:spcPct val="80000"/>
              </a:lnSpc>
              <a:defRPr/>
            </a:pPr>
            <a:r>
              <a:rPr lang="en-US" altLang="en-US" sz="1760" b="1" dirty="0"/>
              <a:t>Contacts:</a:t>
            </a:r>
          </a:p>
          <a:p>
            <a:pPr lvl="1">
              <a:lnSpc>
                <a:spcPct val="80000"/>
              </a:lnSpc>
              <a:defRPr/>
            </a:pPr>
            <a:r>
              <a:rPr lang="en-US" altLang="en-US" sz="1760" dirty="0"/>
              <a:t>Contracting Officer:  Michael Villano (</a:t>
            </a:r>
            <a:r>
              <a:rPr lang="en-US" altLang="en-US" sz="1760" dirty="0">
                <a:hlinkClick r:id="rId3"/>
              </a:rPr>
              <a:t>Michael.R.Villano@irs.gov</a:t>
            </a:r>
            <a:r>
              <a:rPr lang="en-US" altLang="en-US" sz="1760" dirty="0"/>
              <a:t>) </a:t>
            </a:r>
          </a:p>
          <a:p>
            <a:pPr marL="0" indent="0">
              <a:lnSpc>
                <a:spcPct val="80000"/>
              </a:lnSpc>
              <a:buNone/>
              <a:defRPr/>
            </a:pPr>
            <a:endParaRPr lang="en-US" altLang="en-US" sz="1980" dirty="0"/>
          </a:p>
        </p:txBody>
      </p:sp>
      <p:sp>
        <p:nvSpPr>
          <p:cNvPr id="23556" name="Slide Number Placeholder 4">
            <a:extLst>
              <a:ext uri="{FF2B5EF4-FFF2-40B4-BE49-F238E27FC236}">
                <a16:creationId xmlns:a16="http://schemas.microsoft.com/office/drawing/2014/main" id="{E95D12D0-A165-D740-A5FD-B433C9521D3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D7A381F-4C81-F64A-9E3E-AF14D3BC4CBE}" type="slidenum">
              <a:rPr lang="en-US" altLang="en-US" sz="1320">
                <a:latin typeface="Arial" panose="020B0604020202020204" pitchFamily="34" charset="0"/>
              </a:rPr>
              <a:pPr>
                <a:spcBef>
                  <a:spcPct val="0"/>
                </a:spcBef>
                <a:buFontTx/>
                <a:buNone/>
              </a:pPr>
              <a:t>14</a:t>
            </a:fld>
            <a:endParaRPr lang="en-US" altLang="en-US" sz="1320">
              <a:latin typeface="Arial" panose="020B0604020202020204" pitchFamily="34" charset="0"/>
            </a:endParaRPr>
          </a:p>
        </p:txBody>
      </p:sp>
    </p:spTree>
    <p:extLst>
      <p:ext uri="{BB962C8B-B14F-4D97-AF65-F5344CB8AC3E}">
        <p14:creationId xmlns:p14="http://schemas.microsoft.com/office/powerpoint/2010/main" val="1702780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04DFA41-8956-464E-BE98-076B92F0CF66}"/>
              </a:ext>
            </a:extLst>
          </p:cNvPr>
          <p:cNvSpPr>
            <a:spLocks noGrp="1"/>
          </p:cNvSpPr>
          <p:nvPr>
            <p:ph type="title"/>
          </p:nvPr>
        </p:nvSpPr>
        <p:spPr>
          <a:xfrm>
            <a:off x="502920" y="449580"/>
            <a:ext cx="9052560" cy="1005840"/>
          </a:xfrm>
        </p:spPr>
        <p:txBody>
          <a:bodyPr/>
          <a:lstStyle/>
          <a:p>
            <a:r>
              <a:rPr lang="en-US" altLang="en-US"/>
              <a:t>Contract Opportunities</a:t>
            </a:r>
          </a:p>
        </p:txBody>
      </p:sp>
      <p:sp>
        <p:nvSpPr>
          <p:cNvPr id="35843" name="Rectangle 3">
            <a:extLst>
              <a:ext uri="{FF2B5EF4-FFF2-40B4-BE49-F238E27FC236}">
                <a16:creationId xmlns:a16="http://schemas.microsoft.com/office/drawing/2014/main" id="{02918A2A-5BC4-6944-BE20-605C4F3F8D5C}"/>
              </a:ext>
            </a:extLst>
          </p:cNvPr>
          <p:cNvSpPr>
            <a:spLocks noGrp="1" noChangeArrowheads="1"/>
          </p:cNvSpPr>
          <p:nvPr>
            <p:ph type="body" idx="1"/>
          </p:nvPr>
        </p:nvSpPr>
        <p:spPr>
          <a:xfrm>
            <a:off x="806768" y="1801178"/>
            <a:ext cx="8863965" cy="5458778"/>
          </a:xfrm>
        </p:spPr>
        <p:txBody>
          <a:bodyPr/>
          <a:lstStyle/>
          <a:p>
            <a:pPr algn="ctr">
              <a:lnSpc>
                <a:spcPct val="80000"/>
              </a:lnSpc>
              <a:buFontTx/>
              <a:buNone/>
              <a:defRPr/>
            </a:pPr>
            <a:r>
              <a:rPr lang="en-US" altLang="en-US" sz="1760" b="1" dirty="0"/>
              <a:t>FACILITIES OPERATIONS AND MAINTENANCE</a:t>
            </a:r>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 </a:t>
            </a:r>
            <a:r>
              <a:rPr lang="en-US" altLang="en-US" sz="1760" dirty="0"/>
              <a:t>Austin Operations &amp; Maintenance</a:t>
            </a:r>
          </a:p>
          <a:p>
            <a:pPr marL="0" indent="0">
              <a:lnSpc>
                <a:spcPct val="80000"/>
              </a:lnSpc>
              <a:buNone/>
              <a:defRPr/>
            </a:pPr>
            <a:endParaRPr lang="en-US" altLang="en-US" sz="1760" b="1" dirty="0"/>
          </a:p>
          <a:p>
            <a:pPr>
              <a:lnSpc>
                <a:spcPct val="80000"/>
              </a:lnSpc>
              <a:defRPr/>
            </a:pPr>
            <a:r>
              <a:rPr lang="en-US" altLang="en-US" sz="1760" b="1" dirty="0"/>
              <a:t>NAICS: 561210</a:t>
            </a:r>
          </a:p>
          <a:p>
            <a:pPr>
              <a:lnSpc>
                <a:spcPct val="80000"/>
              </a:lnSpc>
              <a:defRPr/>
            </a:pPr>
            <a:r>
              <a:rPr lang="en-US" altLang="en-US" sz="1760" b="1" dirty="0"/>
              <a:t>Acquisition Strategy:  </a:t>
            </a:r>
            <a:r>
              <a:rPr lang="en-US" altLang="en-US" sz="1760" dirty="0"/>
              <a:t>Building Maintenance and Operations (BMO) GWAC, Zone 4 (Texas &amp; Oklahoma)</a:t>
            </a:r>
            <a:endParaRPr lang="en-US" altLang="en-US" sz="1760" dirty="0">
              <a:highlight>
                <a:srgbClr val="FFFF00"/>
              </a:highlight>
            </a:endParaRPr>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 TBD</a:t>
            </a:r>
          </a:p>
          <a:p>
            <a:pPr>
              <a:lnSpc>
                <a:spcPct val="80000"/>
              </a:lnSpc>
              <a:defRPr/>
            </a:pPr>
            <a:r>
              <a:rPr lang="en-US" altLang="en-US" sz="1760" b="1" dirty="0"/>
              <a:t>Source Sought Release Date:</a:t>
            </a:r>
          </a:p>
          <a:p>
            <a:pPr lvl="1">
              <a:lnSpc>
                <a:spcPct val="80000"/>
              </a:lnSpc>
              <a:defRPr/>
            </a:pPr>
            <a:r>
              <a:rPr lang="en-US" altLang="en-US" sz="1760" dirty="0"/>
              <a:t>March 12, 2021</a:t>
            </a:r>
          </a:p>
          <a:p>
            <a:pPr>
              <a:lnSpc>
                <a:spcPct val="80000"/>
              </a:lnSpc>
              <a:defRPr/>
            </a:pPr>
            <a:r>
              <a:rPr lang="en-US" altLang="en-US" sz="1760" b="1" dirty="0"/>
              <a:t>Target Solicitation Release Date:</a:t>
            </a:r>
            <a:endParaRPr lang="en-US" altLang="en-US" sz="1320" dirty="0"/>
          </a:p>
          <a:p>
            <a:pPr lvl="1">
              <a:lnSpc>
                <a:spcPct val="80000"/>
              </a:lnSpc>
              <a:defRPr/>
            </a:pPr>
            <a:r>
              <a:rPr lang="en-US" altLang="en-US" sz="1760" dirty="0"/>
              <a:t> TBD</a:t>
            </a:r>
          </a:p>
          <a:p>
            <a:pPr>
              <a:lnSpc>
                <a:spcPct val="80000"/>
              </a:lnSpc>
              <a:defRPr/>
            </a:pPr>
            <a:r>
              <a:rPr lang="en-US" altLang="en-US" sz="1760" b="1" dirty="0"/>
              <a:t>Contacts:</a:t>
            </a:r>
          </a:p>
          <a:p>
            <a:pPr lvl="1">
              <a:lnSpc>
                <a:spcPct val="80000"/>
              </a:lnSpc>
              <a:defRPr/>
            </a:pPr>
            <a:r>
              <a:rPr lang="en-US" altLang="en-US" sz="1760" dirty="0"/>
              <a:t>POC: Jim Willard, 240-498-6086</a:t>
            </a:r>
            <a:endParaRPr lang="en-US" altLang="en-US" sz="1980" dirty="0"/>
          </a:p>
          <a:p>
            <a:pPr lvl="1">
              <a:lnSpc>
                <a:spcPct val="80000"/>
              </a:lnSpc>
              <a:defRPr/>
            </a:pPr>
            <a:r>
              <a:rPr lang="en-US" altLang="en-US" sz="1760" dirty="0"/>
              <a:t>Contracting Officer:  </a:t>
            </a:r>
            <a:r>
              <a:rPr lang="en-US" altLang="en-US" sz="1760" dirty="0">
                <a:hlinkClick r:id="rId2"/>
              </a:rPr>
              <a:t>Bernadette.GROSS-BRIGGS@irs.gov</a:t>
            </a:r>
            <a:r>
              <a:rPr lang="en-US" altLang="en-US" sz="1760" dirty="0"/>
              <a:t> </a:t>
            </a:r>
          </a:p>
        </p:txBody>
      </p:sp>
      <p:sp>
        <p:nvSpPr>
          <p:cNvPr id="25604" name="Slide Number Placeholder 4">
            <a:extLst>
              <a:ext uri="{FF2B5EF4-FFF2-40B4-BE49-F238E27FC236}">
                <a16:creationId xmlns:a16="http://schemas.microsoft.com/office/drawing/2014/main" id="{E1A9B533-CAA3-524B-97E6-3FD8B8DD40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D2073C5-6BDB-154D-82A5-1354D320D3E6}" type="slidenum">
              <a:rPr lang="en-US" altLang="en-US" sz="1320">
                <a:latin typeface="Arial" panose="020B0604020202020204" pitchFamily="34" charset="0"/>
              </a:rPr>
              <a:pPr>
                <a:spcBef>
                  <a:spcPct val="0"/>
                </a:spcBef>
                <a:buFontTx/>
                <a:buNone/>
              </a:pPr>
              <a:t>15</a:t>
            </a:fld>
            <a:endParaRPr lang="en-US" altLang="en-US" sz="1320">
              <a:latin typeface="Arial" panose="020B0604020202020204" pitchFamily="34" charset="0"/>
            </a:endParaRPr>
          </a:p>
        </p:txBody>
      </p:sp>
    </p:spTree>
    <p:extLst>
      <p:ext uri="{BB962C8B-B14F-4D97-AF65-F5344CB8AC3E}">
        <p14:creationId xmlns:p14="http://schemas.microsoft.com/office/powerpoint/2010/main" val="1922329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04DFA41-8956-464E-BE98-076B92F0CF66}"/>
              </a:ext>
            </a:extLst>
          </p:cNvPr>
          <p:cNvSpPr>
            <a:spLocks noGrp="1"/>
          </p:cNvSpPr>
          <p:nvPr>
            <p:ph type="title"/>
          </p:nvPr>
        </p:nvSpPr>
        <p:spPr>
          <a:xfrm>
            <a:off x="502920" y="449580"/>
            <a:ext cx="9052560" cy="1005840"/>
          </a:xfrm>
        </p:spPr>
        <p:txBody>
          <a:bodyPr/>
          <a:lstStyle/>
          <a:p>
            <a:r>
              <a:rPr lang="en-US" altLang="en-US"/>
              <a:t>Contract Opportunities</a:t>
            </a:r>
          </a:p>
        </p:txBody>
      </p:sp>
      <p:sp>
        <p:nvSpPr>
          <p:cNvPr id="35843" name="Rectangle 3">
            <a:extLst>
              <a:ext uri="{FF2B5EF4-FFF2-40B4-BE49-F238E27FC236}">
                <a16:creationId xmlns:a16="http://schemas.microsoft.com/office/drawing/2014/main" id="{02918A2A-5BC4-6944-BE20-605C4F3F8D5C}"/>
              </a:ext>
            </a:extLst>
          </p:cNvPr>
          <p:cNvSpPr>
            <a:spLocks noGrp="1" noChangeArrowheads="1"/>
          </p:cNvSpPr>
          <p:nvPr>
            <p:ph type="body" idx="1"/>
          </p:nvPr>
        </p:nvSpPr>
        <p:spPr>
          <a:xfrm>
            <a:off x="806768" y="1801178"/>
            <a:ext cx="8863965" cy="5458778"/>
          </a:xfrm>
        </p:spPr>
        <p:txBody>
          <a:bodyPr/>
          <a:lstStyle/>
          <a:p>
            <a:pPr algn="ctr">
              <a:lnSpc>
                <a:spcPct val="80000"/>
              </a:lnSpc>
              <a:buFontTx/>
              <a:buNone/>
              <a:defRPr/>
            </a:pPr>
            <a:r>
              <a:rPr lang="en-US" altLang="en-US" sz="1760" b="1" dirty="0"/>
              <a:t>AGILE WEB APPS</a:t>
            </a:r>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 </a:t>
            </a:r>
            <a:r>
              <a:rPr lang="en-US" altLang="en-US" sz="1760" dirty="0"/>
              <a:t>IT AND TELECOM – SYSTEMS DEVELOPMENT</a:t>
            </a:r>
          </a:p>
          <a:p>
            <a:pPr marL="0" indent="0">
              <a:lnSpc>
                <a:spcPct val="80000"/>
              </a:lnSpc>
              <a:buNone/>
              <a:defRPr/>
            </a:pPr>
            <a:endParaRPr lang="en-US" altLang="en-US" sz="1760" b="1" dirty="0"/>
          </a:p>
          <a:p>
            <a:pPr>
              <a:lnSpc>
                <a:spcPct val="80000"/>
              </a:lnSpc>
              <a:defRPr/>
            </a:pPr>
            <a:r>
              <a:rPr lang="en-US" altLang="en-US" sz="1760" b="1" dirty="0"/>
              <a:t>NAICS: 541511</a:t>
            </a:r>
          </a:p>
          <a:p>
            <a:pPr>
              <a:lnSpc>
                <a:spcPct val="80000"/>
              </a:lnSpc>
              <a:defRPr/>
            </a:pPr>
            <a:r>
              <a:rPr lang="en-US" altLang="en-US" sz="1760" b="1" dirty="0"/>
              <a:t>Acquisition Strategy:  </a:t>
            </a:r>
            <a:r>
              <a:rPr lang="en-US" altLang="en-US" sz="1760" dirty="0"/>
              <a:t>Unrestricted IT Schedule 70 multiple award BPA (5-8) with small business teaming (sub-contracting plans)</a:t>
            </a:r>
            <a:endParaRPr lang="en-US" altLang="en-US" sz="1760" dirty="0">
              <a:highlight>
                <a:srgbClr val="FFFF00"/>
              </a:highlight>
            </a:endParaRPr>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 TBD </a:t>
            </a:r>
          </a:p>
          <a:p>
            <a:pPr>
              <a:lnSpc>
                <a:spcPct val="80000"/>
              </a:lnSpc>
              <a:defRPr/>
            </a:pPr>
            <a:r>
              <a:rPr lang="en-US" altLang="en-US" sz="1760" b="1" dirty="0"/>
              <a:t>Source Sought Release Date:</a:t>
            </a:r>
          </a:p>
          <a:p>
            <a:pPr lvl="1">
              <a:lnSpc>
                <a:spcPct val="80000"/>
              </a:lnSpc>
              <a:defRPr/>
            </a:pPr>
            <a:r>
              <a:rPr lang="en-US" altLang="en-US" sz="1760" dirty="0"/>
              <a:t>March 13, 2021</a:t>
            </a:r>
          </a:p>
          <a:p>
            <a:pPr>
              <a:lnSpc>
                <a:spcPct val="80000"/>
              </a:lnSpc>
              <a:defRPr/>
            </a:pPr>
            <a:r>
              <a:rPr lang="en-US" altLang="en-US" sz="1760" b="1" dirty="0"/>
              <a:t>Target Solicitation Release Date:</a:t>
            </a:r>
            <a:endParaRPr lang="en-US" altLang="en-US" sz="1320" dirty="0"/>
          </a:p>
          <a:p>
            <a:pPr lvl="1">
              <a:lnSpc>
                <a:spcPct val="80000"/>
              </a:lnSpc>
              <a:defRPr/>
            </a:pPr>
            <a:r>
              <a:rPr lang="en-US" altLang="en-US" sz="1760" dirty="0"/>
              <a:t> April 2021</a:t>
            </a:r>
          </a:p>
          <a:p>
            <a:pPr>
              <a:lnSpc>
                <a:spcPct val="80000"/>
              </a:lnSpc>
              <a:defRPr/>
            </a:pPr>
            <a:r>
              <a:rPr lang="en-US" altLang="en-US" sz="1760" b="1" dirty="0"/>
              <a:t>Contacts:</a:t>
            </a:r>
          </a:p>
          <a:p>
            <a:pPr lvl="1">
              <a:lnSpc>
                <a:spcPct val="80000"/>
              </a:lnSpc>
              <a:defRPr/>
            </a:pPr>
            <a:r>
              <a:rPr lang="en-US" altLang="en-US" sz="1760" dirty="0"/>
              <a:t>POC: Ali </a:t>
            </a:r>
            <a:r>
              <a:rPr lang="en-US" altLang="en-US" sz="1760" dirty="0" err="1"/>
              <a:t>Pourghassemi</a:t>
            </a:r>
            <a:r>
              <a:rPr lang="en-US" altLang="en-US" sz="1760" dirty="0"/>
              <a:t>, </a:t>
            </a:r>
            <a:r>
              <a:rPr lang="en-US" altLang="en-US" sz="1760" dirty="0">
                <a:hlinkClick r:id="rId2"/>
              </a:rPr>
              <a:t>ali.c.pourghassemi@irs.gov</a:t>
            </a:r>
            <a:r>
              <a:rPr lang="en-US" altLang="en-US" sz="1760" dirty="0"/>
              <a:t> </a:t>
            </a:r>
            <a:endParaRPr lang="en-US" altLang="en-US" sz="1980" dirty="0"/>
          </a:p>
          <a:p>
            <a:pPr lvl="1">
              <a:lnSpc>
                <a:spcPct val="80000"/>
              </a:lnSpc>
              <a:defRPr/>
            </a:pPr>
            <a:r>
              <a:rPr lang="en-US" altLang="en-US" sz="1760" dirty="0"/>
              <a:t>Contracting Officer:  Aaron Lewis </a:t>
            </a:r>
            <a:r>
              <a:rPr lang="en-US" altLang="en-US" sz="1760" dirty="0">
                <a:hlinkClick r:id="rId3"/>
              </a:rPr>
              <a:t>aaron.j.lewis@irs.gov</a:t>
            </a:r>
            <a:r>
              <a:rPr lang="en-US" altLang="en-US" sz="1760" dirty="0"/>
              <a:t> </a:t>
            </a:r>
          </a:p>
        </p:txBody>
      </p:sp>
      <p:sp>
        <p:nvSpPr>
          <p:cNvPr id="25604" name="Slide Number Placeholder 4">
            <a:extLst>
              <a:ext uri="{FF2B5EF4-FFF2-40B4-BE49-F238E27FC236}">
                <a16:creationId xmlns:a16="http://schemas.microsoft.com/office/drawing/2014/main" id="{E1A9B533-CAA3-524B-97E6-3FD8B8DD40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D2073C5-6BDB-154D-82A5-1354D320D3E6}" type="slidenum">
              <a:rPr lang="en-US" altLang="en-US" sz="1320">
                <a:latin typeface="Arial" panose="020B0604020202020204" pitchFamily="34" charset="0"/>
              </a:rPr>
              <a:pPr>
                <a:spcBef>
                  <a:spcPct val="0"/>
                </a:spcBef>
                <a:buFontTx/>
                <a:buNone/>
              </a:pPr>
              <a:t>16</a:t>
            </a:fld>
            <a:endParaRPr lang="en-US" altLang="en-US" sz="1320">
              <a:latin typeface="Arial" panose="020B0604020202020204" pitchFamily="34" charset="0"/>
            </a:endParaRPr>
          </a:p>
        </p:txBody>
      </p:sp>
    </p:spTree>
    <p:extLst>
      <p:ext uri="{BB962C8B-B14F-4D97-AF65-F5344CB8AC3E}">
        <p14:creationId xmlns:p14="http://schemas.microsoft.com/office/powerpoint/2010/main" val="1359503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8295314" cy="790601"/>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altLang="en-US" sz="4800" b="1" dirty="0">
                <a:solidFill>
                  <a:schemeClr val="bg1"/>
                </a:solidFill>
                <a:latin typeface="+mn-lt"/>
              </a:rPr>
              <a:t>Small Business Outreach</a:t>
            </a:r>
            <a:endParaRPr lang="id-ID" sz="48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a:xfrm>
            <a:off x="692150" y="1879600"/>
            <a:ext cx="9239250" cy="4932362"/>
          </a:xfrm>
        </p:spPr>
        <p:txBody>
          <a:bodyPr>
            <a:normAutofit/>
          </a:bodyPr>
          <a:lstStyle/>
          <a:p>
            <a:pPr marL="457200" lvl="1" indent="0">
              <a:buNone/>
            </a:pPr>
            <a:r>
              <a:rPr lang="en-US" altLang="en-US" sz="2800" b="1" dirty="0"/>
              <a:t>Program Manager/Contracting Officer Vendor Outreach – IT and Non-IT</a:t>
            </a:r>
          </a:p>
          <a:p>
            <a:pPr lvl="2"/>
            <a:r>
              <a:rPr lang="en-US" altLang="en-US" sz="2800" dirty="0"/>
              <a:t>March 16</a:t>
            </a:r>
            <a:r>
              <a:rPr lang="en-US" altLang="en-US" sz="2800" baseline="30000" dirty="0"/>
              <a:t>th</a:t>
            </a:r>
            <a:r>
              <a:rPr lang="en-US" altLang="en-US" sz="2800" dirty="0"/>
              <a:t> (non-IT)</a:t>
            </a:r>
          </a:p>
          <a:p>
            <a:pPr lvl="2"/>
            <a:r>
              <a:rPr lang="en-US" altLang="en-US" sz="2800" dirty="0"/>
              <a:t>June 8</a:t>
            </a:r>
            <a:r>
              <a:rPr lang="en-US" altLang="en-US" sz="2800" baseline="30000" dirty="0"/>
              <a:t>th</a:t>
            </a:r>
            <a:r>
              <a:rPr lang="en-US" altLang="en-US" sz="2800" dirty="0"/>
              <a:t> (SDVOSB/HUBZone/8(a))</a:t>
            </a:r>
          </a:p>
          <a:p>
            <a:pPr lvl="2"/>
            <a:r>
              <a:rPr lang="en-US" altLang="en-US" sz="2800" dirty="0"/>
              <a:t>Program specific VOS available as requested by customer</a:t>
            </a:r>
          </a:p>
          <a:p>
            <a:pPr marL="0" indent="0">
              <a:buNone/>
            </a:pPr>
            <a:r>
              <a:rPr lang="en-US" altLang="en-US" dirty="0"/>
              <a:t>Purpose:</a:t>
            </a:r>
          </a:p>
          <a:p>
            <a:pPr lvl="1"/>
            <a:r>
              <a:rPr lang="en-US" altLang="en-US" sz="2800" dirty="0"/>
              <a:t>Provides Program managers with access to small business concerns;</a:t>
            </a:r>
          </a:p>
          <a:p>
            <a:pPr lvl="1"/>
            <a:r>
              <a:rPr lang="en-US" altLang="en-US" sz="2800" dirty="0"/>
              <a:t>Events generally posted on </a:t>
            </a:r>
            <a:r>
              <a:rPr lang="en-US" altLang="en-US" sz="2800" dirty="0" err="1"/>
              <a:t>Beta.Sam</a:t>
            </a:r>
            <a:r>
              <a:rPr lang="en-US" altLang="en-US" sz="2800" dirty="0"/>
              <a:t> or directly to GWAC representatives; registration required, slots are limited</a:t>
            </a:r>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904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7650" name="Slide Number Placeholder 5">
            <a:extLst>
              <a:ext uri="{FF2B5EF4-FFF2-40B4-BE49-F238E27FC236}">
                <a16:creationId xmlns:a16="http://schemas.microsoft.com/office/drawing/2014/main" id="{0540C8FD-367C-DB4F-BE43-DC34C84449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539E34B-BDE6-4D48-90D0-3FBC49280797}" type="slidenum">
              <a:rPr lang="en-US" altLang="en-US" sz="1320">
                <a:latin typeface="Arial" panose="020B0604020202020204" pitchFamily="34" charset="0"/>
              </a:rPr>
              <a:pPr>
                <a:spcBef>
                  <a:spcPct val="0"/>
                </a:spcBef>
                <a:buFontTx/>
                <a:buNone/>
              </a:pPr>
              <a:t>18</a:t>
            </a:fld>
            <a:endParaRPr lang="en-US" altLang="en-US" sz="1320">
              <a:latin typeface="Arial" panose="020B0604020202020204" pitchFamily="34" charset="0"/>
            </a:endParaRPr>
          </a:p>
        </p:txBody>
      </p:sp>
      <p:sp>
        <p:nvSpPr>
          <p:cNvPr id="27651" name="Title 1">
            <a:extLst>
              <a:ext uri="{FF2B5EF4-FFF2-40B4-BE49-F238E27FC236}">
                <a16:creationId xmlns:a16="http://schemas.microsoft.com/office/drawing/2014/main" id="{184E1C0A-DEFD-C449-B960-5F009407AC79}"/>
              </a:ext>
            </a:extLst>
          </p:cNvPr>
          <p:cNvSpPr>
            <a:spLocks noGrp="1"/>
          </p:cNvSpPr>
          <p:nvPr>
            <p:ph type="title"/>
          </p:nvPr>
        </p:nvSpPr>
        <p:spPr>
          <a:xfrm>
            <a:off x="1280002" y="446088"/>
            <a:ext cx="8224838" cy="1257300"/>
          </a:xfrm>
        </p:spPr>
        <p:txBody>
          <a:bodyPr>
            <a:normAutofit/>
          </a:bodyPr>
          <a:lstStyle/>
          <a:p>
            <a:r>
              <a:rPr lang="en-US" altLang="en-US" sz="4800" b="1" dirty="0">
                <a:latin typeface="+mn-lt"/>
              </a:rPr>
              <a:t>IRS Buying Trends</a:t>
            </a:r>
          </a:p>
        </p:txBody>
      </p:sp>
      <p:pic>
        <p:nvPicPr>
          <p:cNvPr id="27652" name="Picture 1" descr="Treemap for IRS Week.jpg">
            <a:extLst>
              <a:ext uri="{FF2B5EF4-FFF2-40B4-BE49-F238E27FC236}">
                <a16:creationId xmlns:a16="http://schemas.microsoft.com/office/drawing/2014/main" id="{761AC021-5BF7-AC49-A91D-4BF1D0FF14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5935" y="1574800"/>
            <a:ext cx="8734743" cy="586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3851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8295314" cy="7718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altLang="en-US" sz="4800" b="1" dirty="0">
                <a:solidFill>
                  <a:schemeClr val="bg1"/>
                </a:solidFill>
                <a:latin typeface="+mn-lt"/>
              </a:rPr>
              <a:t>IRS Buying Trends </a:t>
            </a:r>
            <a:r>
              <a:rPr lang="en-US" altLang="en-US" sz="4000" b="1" i="1" dirty="0">
                <a:solidFill>
                  <a:schemeClr val="bg1"/>
                </a:solidFill>
                <a:latin typeface="+mn-lt"/>
              </a:rPr>
              <a:t>(non-IT)</a:t>
            </a:r>
            <a:endParaRPr lang="id-ID" sz="48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sz="half" idx="1"/>
          </p:nvPr>
        </p:nvSpPr>
        <p:spPr/>
        <p:txBody>
          <a:bodyPr>
            <a:normAutofit/>
          </a:bodyPr>
          <a:lstStyle/>
          <a:p>
            <a:r>
              <a:rPr lang="en-US" altLang="en-US" sz="2640" dirty="0"/>
              <a:t>Court reporting </a:t>
            </a:r>
          </a:p>
          <a:p>
            <a:r>
              <a:rPr lang="en-US" altLang="en-US" sz="2640" dirty="0"/>
              <a:t>Sign Language </a:t>
            </a:r>
            <a:r>
              <a:rPr lang="en-US" altLang="en-US" sz="2640" dirty="0" err="1"/>
              <a:t>Svcs</a:t>
            </a:r>
            <a:r>
              <a:rPr lang="en-US" altLang="en-US" sz="2640" dirty="0"/>
              <a:t> </a:t>
            </a:r>
          </a:p>
          <a:p>
            <a:r>
              <a:rPr lang="en-US" altLang="en-US" sz="2640" dirty="0"/>
              <a:t>Paper Shredding</a:t>
            </a:r>
          </a:p>
          <a:p>
            <a:r>
              <a:rPr lang="en-US" altLang="en-US" sz="2640" dirty="0"/>
              <a:t>Expert Witness</a:t>
            </a:r>
          </a:p>
          <a:p>
            <a:r>
              <a:rPr lang="en-US" altLang="en-US" sz="2640" dirty="0"/>
              <a:t>Legal Services</a:t>
            </a:r>
          </a:p>
          <a:p>
            <a:r>
              <a:rPr lang="en-US" altLang="en-US" sz="2640" dirty="0"/>
              <a:t>Courier/Messenger</a:t>
            </a:r>
          </a:p>
          <a:p>
            <a:r>
              <a:rPr lang="en-US" altLang="en-US" sz="2640" dirty="0"/>
              <a:t>Guard Services</a:t>
            </a:r>
          </a:p>
          <a:p>
            <a:r>
              <a:rPr lang="en-US" altLang="en-US" sz="2640" dirty="0"/>
              <a:t>Training Development</a:t>
            </a:r>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sp>
        <p:nvSpPr>
          <p:cNvPr id="3" name="Content Placeholder 2">
            <a:extLst>
              <a:ext uri="{FF2B5EF4-FFF2-40B4-BE49-F238E27FC236}">
                <a16:creationId xmlns:a16="http://schemas.microsoft.com/office/drawing/2014/main" id="{5AD0CB2D-E170-B143-9DAE-C8921CF0AD32}"/>
              </a:ext>
            </a:extLst>
          </p:cNvPr>
          <p:cNvSpPr>
            <a:spLocks noGrp="1"/>
          </p:cNvSpPr>
          <p:nvPr>
            <p:ph sz="half" idx="2"/>
          </p:nvPr>
        </p:nvSpPr>
        <p:spPr/>
        <p:txBody>
          <a:bodyPr>
            <a:normAutofit/>
          </a:bodyPr>
          <a:lstStyle/>
          <a:p>
            <a:r>
              <a:rPr lang="en-US" altLang="en-US" dirty="0"/>
              <a:t>Training Lectures</a:t>
            </a:r>
          </a:p>
          <a:p>
            <a:r>
              <a:rPr lang="en-US" altLang="en-US" dirty="0"/>
              <a:t>Miscellaneous Studies</a:t>
            </a:r>
          </a:p>
          <a:p>
            <a:r>
              <a:rPr lang="en-US" altLang="en-US" dirty="0"/>
              <a:t>Custodial/Janitorial</a:t>
            </a:r>
          </a:p>
          <a:p>
            <a:r>
              <a:rPr lang="en-US" altLang="en-US" dirty="0"/>
              <a:t>Alarm/Security Sys </a:t>
            </a:r>
          </a:p>
          <a:p>
            <a:r>
              <a:rPr lang="en-US" altLang="en-US" dirty="0"/>
              <a:t>Program Evaluation</a:t>
            </a:r>
          </a:p>
          <a:p>
            <a:r>
              <a:rPr lang="en-US" altLang="en-US" dirty="0"/>
              <a:t>Snow Removal/Salt Svc</a:t>
            </a:r>
          </a:p>
          <a:p>
            <a:r>
              <a:rPr lang="en-US" altLang="en-US" dirty="0"/>
              <a:t>Toner Cartridges</a:t>
            </a:r>
          </a:p>
          <a:p>
            <a:pPr marL="0" indent="0">
              <a:buNone/>
            </a:pPr>
            <a:endParaRPr lang="en-US" dirty="0"/>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6701ADD-38D6-8148-8925-96A9B04A9C84}"/>
              </a:ext>
            </a:extLst>
          </p:cNvPr>
          <p:cNvPicPr>
            <a:picLocks noChangeAspect="1"/>
          </p:cNvPicPr>
          <p:nvPr/>
        </p:nvPicPr>
        <p:blipFill>
          <a:blip r:embed="rId4"/>
          <a:stretch>
            <a:fillRect/>
          </a:stretch>
        </p:blipFill>
        <p:spPr>
          <a:xfrm>
            <a:off x="5561013" y="5644435"/>
            <a:ext cx="4368035" cy="2053350"/>
          </a:xfrm>
          <a:prstGeom prst="rect">
            <a:avLst/>
          </a:prstGeom>
        </p:spPr>
      </p:pic>
    </p:spTree>
    <p:extLst>
      <p:ext uri="{BB962C8B-B14F-4D97-AF65-F5344CB8AC3E}">
        <p14:creationId xmlns:p14="http://schemas.microsoft.com/office/powerpoint/2010/main" val="4219188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F0ADE45-5301-1549-AA94-0581D3233D4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 y="0"/>
            <a:ext cx="5689599" cy="7772399"/>
          </a:xfrm>
        </p:spPr>
      </p:pic>
      <p:sp>
        <p:nvSpPr>
          <p:cNvPr id="3" name="Rectangle 2">
            <a:extLst>
              <a:ext uri="{FF2B5EF4-FFF2-40B4-BE49-F238E27FC236}">
                <a16:creationId xmlns:a16="http://schemas.microsoft.com/office/drawing/2014/main" id="{C3605C10-F9D7-5949-90E1-EF97ED6F88FD}"/>
              </a:ext>
            </a:extLst>
          </p:cNvPr>
          <p:cNvSpPr/>
          <p:nvPr/>
        </p:nvSpPr>
        <p:spPr>
          <a:xfrm>
            <a:off x="4292600" y="276136"/>
            <a:ext cx="5600700" cy="2308324"/>
          </a:xfrm>
          <a:prstGeom prst="rect">
            <a:avLst/>
          </a:prstGeom>
        </p:spPr>
        <p:txBody>
          <a:bodyPr wrap="square">
            <a:spAutoFit/>
          </a:bodyPr>
          <a:lstStyle/>
          <a:p>
            <a:r>
              <a:rPr lang="en-US" sz="3600" b="1" dirty="0">
                <a:latin typeface="Calibri" panose="020F0502020204030204" pitchFamily="34" charset="0"/>
                <a:cs typeface="Calibri" panose="020F0502020204030204" pitchFamily="34" charset="0"/>
              </a:rPr>
              <a:t>Department Of Treasury </a:t>
            </a:r>
            <a:br>
              <a:rPr lang="en-US" sz="3600" b="1" dirty="0">
                <a:latin typeface="Calibri" panose="020F0502020204030204" pitchFamily="34" charset="0"/>
                <a:cs typeface="Calibri" panose="020F0502020204030204" pitchFamily="34" charset="0"/>
              </a:rPr>
            </a:br>
            <a:r>
              <a:rPr lang="en-US" sz="3600" b="1" dirty="0">
                <a:latin typeface="Calibri" panose="020F0502020204030204" pitchFamily="34" charset="0"/>
                <a:cs typeface="Calibri" panose="020F0502020204030204" pitchFamily="34" charset="0"/>
              </a:rPr>
              <a:t>Office of Small Disadvantaged Business Utilization (OSDBU)  </a:t>
            </a:r>
          </a:p>
        </p:txBody>
      </p:sp>
      <p:pic>
        <p:nvPicPr>
          <p:cNvPr id="8" name="Picture 7">
            <a:extLst>
              <a:ext uri="{FF2B5EF4-FFF2-40B4-BE49-F238E27FC236}">
                <a16:creationId xmlns:a16="http://schemas.microsoft.com/office/drawing/2014/main" id="{12573A36-3CC2-C74D-8296-CFFD96D45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6000" y="5978168"/>
            <a:ext cx="2692400" cy="1794232"/>
          </a:xfrm>
          <a:prstGeom prst="rect">
            <a:avLst/>
          </a:prstGeom>
        </p:spPr>
      </p:pic>
      <p:sp>
        <p:nvSpPr>
          <p:cNvPr id="9" name="Rectangle 8">
            <a:extLst>
              <a:ext uri="{FF2B5EF4-FFF2-40B4-BE49-F238E27FC236}">
                <a16:creationId xmlns:a16="http://schemas.microsoft.com/office/drawing/2014/main" id="{C856A019-57F5-DF40-8D49-63FB8F1960F9}"/>
              </a:ext>
            </a:extLst>
          </p:cNvPr>
          <p:cNvSpPr/>
          <p:nvPr/>
        </p:nvSpPr>
        <p:spPr>
          <a:xfrm>
            <a:off x="5251450" y="3886199"/>
            <a:ext cx="5080000" cy="523220"/>
          </a:xfrm>
          <a:prstGeom prst="rect">
            <a:avLst/>
          </a:prstGeom>
        </p:spPr>
        <p:txBody>
          <a:bodyPr wrap="square">
            <a:spAutoFit/>
          </a:bodyPr>
          <a:lstStyle/>
          <a:p>
            <a:r>
              <a:rPr lang="en-US" sz="2800" i="1" dirty="0">
                <a:latin typeface="Calibri" panose="020F0502020204030204" pitchFamily="34" charset="0"/>
                <a:cs typeface="Calibri" panose="020F0502020204030204" pitchFamily="34" charset="0"/>
              </a:rPr>
              <a:t>How does OSDBU Support IRS?</a:t>
            </a:r>
          </a:p>
        </p:txBody>
      </p:sp>
    </p:spTree>
    <p:extLst>
      <p:ext uri="{BB962C8B-B14F-4D97-AF65-F5344CB8AC3E}">
        <p14:creationId xmlns:p14="http://schemas.microsoft.com/office/powerpoint/2010/main" val="2988816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8295314" cy="7718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altLang="en-US" sz="4800" b="1" dirty="0">
                <a:solidFill>
                  <a:schemeClr val="bg1"/>
                </a:solidFill>
                <a:latin typeface="+mn-lt"/>
              </a:rPr>
              <a:t>IRS Buying Trends </a:t>
            </a:r>
            <a:r>
              <a:rPr lang="en-US" altLang="en-US" sz="4000" b="1" i="1" dirty="0">
                <a:solidFill>
                  <a:schemeClr val="bg1"/>
                </a:solidFill>
                <a:latin typeface="+mn-lt"/>
              </a:rPr>
              <a:t>(IT)*</a:t>
            </a:r>
            <a:endParaRPr lang="id-ID" sz="48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p:txBody>
          <a:bodyPr>
            <a:normAutofit/>
          </a:bodyPr>
          <a:lstStyle/>
          <a:p>
            <a:r>
              <a:rPr lang="en-US" altLang="en-US" sz="2400" b="1" dirty="0"/>
              <a:t>ADP and Telecommunications Services</a:t>
            </a:r>
          </a:p>
          <a:p>
            <a:r>
              <a:rPr lang="en-US" altLang="en-US" sz="2400" b="1" dirty="0"/>
              <a:t>ADP Software</a:t>
            </a:r>
          </a:p>
          <a:p>
            <a:r>
              <a:rPr lang="en-US" altLang="en-US" sz="2400" b="1" dirty="0"/>
              <a:t>ADP Services/Telecommunications </a:t>
            </a:r>
            <a:br>
              <a:rPr lang="en-US" altLang="en-US" sz="2400" b="1" dirty="0"/>
            </a:br>
            <a:r>
              <a:rPr lang="en-US" altLang="en-US" sz="2400" b="1" dirty="0"/>
              <a:t>and Transmission</a:t>
            </a:r>
          </a:p>
          <a:p>
            <a:r>
              <a:rPr lang="en-US" altLang="en-US" sz="2400" b="1" dirty="0"/>
              <a:t>Telephone Equipment</a:t>
            </a:r>
          </a:p>
          <a:p>
            <a:r>
              <a:rPr lang="en-US" altLang="en-US" sz="2400" b="1" dirty="0"/>
              <a:t>ADP Central Processing Unit – Digital</a:t>
            </a:r>
            <a:br>
              <a:rPr lang="en-US" altLang="en-US" sz="2400" b="1" dirty="0"/>
            </a:br>
            <a:br>
              <a:rPr lang="en-US" altLang="en-US" sz="2400" b="1" dirty="0"/>
            </a:br>
            <a:r>
              <a:rPr lang="en-US" altLang="en-US" sz="2400" b="1" i="1" dirty="0"/>
              <a:t>*</a:t>
            </a:r>
            <a:r>
              <a:rPr lang="en-US" altLang="en-US" sz="2400" i="1" dirty="0"/>
              <a:t>Based on Product Service Codes (PSC) stored in FPDS-NG</a:t>
            </a:r>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CA1014B-628A-E245-AAA1-19FC04D54CE3}"/>
              </a:ext>
            </a:extLst>
          </p:cNvPr>
          <p:cNvPicPr>
            <a:picLocks noChangeAspect="1"/>
          </p:cNvPicPr>
          <p:nvPr/>
        </p:nvPicPr>
        <p:blipFill>
          <a:blip r:embed="rId4"/>
          <a:stretch>
            <a:fillRect/>
          </a:stretch>
        </p:blipFill>
        <p:spPr>
          <a:xfrm>
            <a:off x="4872831" y="5472113"/>
            <a:ext cx="4721888" cy="2219691"/>
          </a:xfrm>
          <a:prstGeom prst="rect">
            <a:avLst/>
          </a:prstGeom>
        </p:spPr>
      </p:pic>
    </p:spTree>
    <p:extLst>
      <p:ext uri="{BB962C8B-B14F-4D97-AF65-F5344CB8AC3E}">
        <p14:creationId xmlns:p14="http://schemas.microsoft.com/office/powerpoint/2010/main" val="3006312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03C7B9D-F072-8D4B-B4E0-EDE11B835B26}"/>
              </a:ext>
            </a:extLst>
          </p:cNvPr>
          <p:cNvSpPr>
            <a:spLocks noGrp="1"/>
          </p:cNvSpPr>
          <p:nvPr>
            <p:ph type="title"/>
          </p:nvPr>
        </p:nvSpPr>
        <p:spPr>
          <a:xfrm>
            <a:off x="406400" y="416402"/>
            <a:ext cx="9149081" cy="1257300"/>
          </a:xfrm>
        </p:spPr>
        <p:txBody>
          <a:bodyPr/>
          <a:lstStyle/>
          <a:p>
            <a:r>
              <a:rPr lang="en-US" altLang="en-US" sz="3960" b="1" dirty="0">
                <a:latin typeface="+mn-lt"/>
              </a:rPr>
              <a:t>NAICS Codes used by the IRS, DO, &amp; BEP IT</a:t>
            </a:r>
          </a:p>
        </p:txBody>
      </p:sp>
      <p:sp>
        <p:nvSpPr>
          <p:cNvPr id="30723" name="Content Placeholder 2">
            <a:extLst>
              <a:ext uri="{FF2B5EF4-FFF2-40B4-BE49-F238E27FC236}">
                <a16:creationId xmlns:a16="http://schemas.microsoft.com/office/drawing/2014/main" id="{869A1AD2-D60C-E242-805A-1EAAE98C6A5A}"/>
              </a:ext>
            </a:extLst>
          </p:cNvPr>
          <p:cNvSpPr>
            <a:spLocks noGrp="1"/>
          </p:cNvSpPr>
          <p:nvPr>
            <p:ph idx="1"/>
          </p:nvPr>
        </p:nvSpPr>
        <p:spPr/>
        <p:txBody>
          <a:bodyPr/>
          <a:lstStyle/>
          <a:p>
            <a:r>
              <a:rPr lang="en-US" altLang="en-US" sz="2200"/>
              <a:t>541511 – Custom Computer Programming Services</a:t>
            </a:r>
          </a:p>
          <a:p>
            <a:r>
              <a:rPr lang="en-US" altLang="en-US" sz="2200"/>
              <a:t>541611 – Administrative Management &amp; General Management 	        Consulting Services</a:t>
            </a:r>
          </a:p>
          <a:p>
            <a:r>
              <a:rPr lang="en-US" altLang="en-US" sz="2200"/>
              <a:t>541513 – Computer Facilities Management Services</a:t>
            </a:r>
          </a:p>
          <a:p>
            <a:r>
              <a:rPr lang="en-US" altLang="en-US" sz="2200"/>
              <a:t>541519 – Other Computer Related Services with Exceptions</a:t>
            </a:r>
          </a:p>
          <a:p>
            <a:r>
              <a:rPr lang="en-US" altLang="en-US" sz="2200"/>
              <a:t>541330 – Engineering Services</a:t>
            </a:r>
          </a:p>
          <a:p>
            <a:r>
              <a:rPr lang="en-US" altLang="en-US" sz="2200"/>
              <a:t>541380 – Testing Laboratories</a:t>
            </a:r>
          </a:p>
          <a:p>
            <a:r>
              <a:rPr lang="en-US" altLang="en-US" sz="2200"/>
              <a:t>541512 -  Computer Systems Design Services</a:t>
            </a:r>
          </a:p>
        </p:txBody>
      </p:sp>
      <p:sp>
        <p:nvSpPr>
          <p:cNvPr id="30724" name="Slide Number Placeholder 3">
            <a:extLst>
              <a:ext uri="{FF2B5EF4-FFF2-40B4-BE49-F238E27FC236}">
                <a16:creationId xmlns:a16="http://schemas.microsoft.com/office/drawing/2014/main" id="{0A0CCB43-09F9-0944-A024-F69658303C1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EF2EA060-FA24-0D4E-8B86-C7A98340F025}" type="slidenum">
              <a:rPr lang="en-US" altLang="en-US" sz="1320">
                <a:latin typeface="Arial" panose="020B0604020202020204" pitchFamily="34" charset="0"/>
              </a:rPr>
              <a:pPr>
                <a:spcBef>
                  <a:spcPct val="0"/>
                </a:spcBef>
                <a:buFontTx/>
                <a:buNone/>
              </a:pPr>
              <a:t>21</a:t>
            </a:fld>
            <a:endParaRPr lang="en-US" altLang="en-US" sz="1320">
              <a:latin typeface="Arial" panose="020B0604020202020204" pitchFamily="34" charset="0"/>
            </a:endParaRPr>
          </a:p>
        </p:txBody>
      </p:sp>
    </p:spTree>
    <p:extLst>
      <p:ext uri="{BB962C8B-B14F-4D97-AF65-F5344CB8AC3E}">
        <p14:creationId xmlns:p14="http://schemas.microsoft.com/office/powerpoint/2010/main" val="900243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8295314" cy="7718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altLang="en-US" sz="4800" b="1" dirty="0">
                <a:solidFill>
                  <a:schemeClr val="bg1"/>
                </a:solidFill>
                <a:latin typeface="+mn-lt"/>
              </a:rPr>
              <a:t>Understanding the IRS</a:t>
            </a:r>
            <a:endParaRPr lang="id-ID" sz="48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p:txBody>
          <a:bodyPr>
            <a:normAutofit/>
          </a:bodyPr>
          <a:lstStyle/>
          <a:p>
            <a:r>
              <a:rPr lang="en-US" altLang="en-US" sz="2640" b="1" dirty="0"/>
              <a:t>Register in the SBA’s Dynamic Small Business Search (via </a:t>
            </a:r>
            <a:r>
              <a:rPr lang="en-US" altLang="en-US" sz="2640" b="1" dirty="0" err="1"/>
              <a:t>Beta.sam</a:t>
            </a:r>
            <a:r>
              <a:rPr lang="en-US" altLang="en-US" sz="2640" b="1" dirty="0"/>
              <a:t>)</a:t>
            </a:r>
          </a:p>
          <a:p>
            <a:r>
              <a:rPr lang="en-US" altLang="en-US" sz="2640" b="1" dirty="0"/>
              <a:t>Schedule meeting with IRS Small Business Office</a:t>
            </a:r>
          </a:p>
          <a:p>
            <a:pPr lvl="1"/>
            <a:r>
              <a:rPr lang="en-US" altLang="en-US" sz="2200" dirty="0"/>
              <a:t>Do your homework prior to coming to meeting &amp; ask specific questions ahead of time</a:t>
            </a:r>
          </a:p>
          <a:p>
            <a:pPr lvl="1"/>
            <a:r>
              <a:rPr lang="en-US" altLang="en-US" sz="2200" dirty="0"/>
              <a:t>Discuss Company Capabilities</a:t>
            </a:r>
          </a:p>
          <a:p>
            <a:pPr lvl="1"/>
            <a:r>
              <a:rPr lang="en-US" altLang="en-US" sz="2200" dirty="0"/>
              <a:t>Ask about future opportunities</a:t>
            </a:r>
          </a:p>
          <a:p>
            <a:r>
              <a:rPr lang="en-US" altLang="en-US" sz="2640" b="1" dirty="0"/>
              <a:t>Review IRS Business Unit Strategic Plans</a:t>
            </a:r>
          </a:p>
          <a:p>
            <a:r>
              <a:rPr lang="en-US" altLang="en-US" sz="2640" b="1" dirty="0"/>
              <a:t>Check in with Small Business Specialist </a:t>
            </a:r>
          </a:p>
          <a:p>
            <a:r>
              <a:rPr lang="en-US" altLang="en-US" sz="2640" b="1" dirty="0"/>
              <a:t>Market to the Program Manager Community</a:t>
            </a:r>
          </a:p>
          <a:p>
            <a:r>
              <a:rPr lang="en-US" altLang="en-US" sz="2640" b="1" dirty="0"/>
              <a:t>Look at Subcontracting and Prime Opportunities</a:t>
            </a:r>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9240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9127164" cy="6392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altLang="en-US" sz="4000" b="1" dirty="0">
                <a:solidFill>
                  <a:schemeClr val="bg1"/>
                </a:solidFill>
                <a:latin typeface="+mn-lt"/>
              </a:rPr>
              <a:t>The “Model” Small Business Concern</a:t>
            </a:r>
            <a:endParaRPr lang="id-ID" sz="40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p:txBody>
          <a:bodyPr>
            <a:normAutofit/>
          </a:bodyPr>
          <a:lstStyle/>
          <a:p>
            <a:pPr marL="0" indent="0">
              <a:buNone/>
            </a:pPr>
            <a:r>
              <a:rPr lang="en-US" altLang="en-US" b="1" dirty="0"/>
              <a:t>Are you equipped to do Business with the Government:</a:t>
            </a:r>
          </a:p>
          <a:p>
            <a:pPr lvl="1"/>
            <a:r>
              <a:rPr lang="en-US" altLang="en-US" dirty="0"/>
              <a:t>Accepts the Government Purchase Card</a:t>
            </a:r>
          </a:p>
          <a:p>
            <a:pPr lvl="1"/>
            <a:r>
              <a:rPr lang="en-US" altLang="en-US" dirty="0"/>
              <a:t>Has engaging Marketing Materials</a:t>
            </a:r>
          </a:p>
          <a:p>
            <a:pPr lvl="1"/>
            <a:r>
              <a:rPr lang="en-US" altLang="en-US" dirty="0"/>
              <a:t>Has a Niche (What’s Yours?)</a:t>
            </a:r>
          </a:p>
          <a:p>
            <a:pPr lvl="1"/>
            <a:r>
              <a:rPr lang="en-US" altLang="en-US" dirty="0"/>
              <a:t>Has Resources (People, Equipment)</a:t>
            </a:r>
          </a:p>
          <a:p>
            <a:pPr lvl="1"/>
            <a:r>
              <a:rPr lang="en-US" altLang="en-US" dirty="0"/>
              <a:t>Is Web Savvy</a:t>
            </a:r>
          </a:p>
          <a:p>
            <a:pPr lvl="1"/>
            <a:r>
              <a:rPr lang="en-US" altLang="en-US" dirty="0"/>
              <a:t>Is registered in Government pre-existing databases (</a:t>
            </a:r>
            <a:r>
              <a:rPr lang="en-US" altLang="en-US" dirty="0" err="1"/>
              <a:t>Beta.Sam</a:t>
            </a:r>
            <a:r>
              <a:rPr lang="en-US" altLang="en-US" dirty="0"/>
              <a:t>; DSBS)</a:t>
            </a:r>
          </a:p>
          <a:p>
            <a:pPr lvl="1"/>
            <a:r>
              <a:rPr lang="en-US" altLang="en-US" dirty="0"/>
              <a:t>Are you on the contract vehicles the agency leverages?</a:t>
            </a:r>
          </a:p>
          <a:p>
            <a:pPr lvl="1"/>
            <a:endParaRPr lang="en-US" altLang="en-US" dirty="0"/>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6607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9127164" cy="6392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altLang="en-US" sz="4000" b="1" dirty="0">
                <a:solidFill>
                  <a:schemeClr val="bg1"/>
                </a:solidFill>
                <a:latin typeface="+mn-lt"/>
              </a:rPr>
              <a:t>What Really Works….</a:t>
            </a:r>
            <a:endParaRPr lang="id-ID" sz="40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sz="half" idx="1"/>
          </p:nvPr>
        </p:nvSpPr>
        <p:spPr/>
        <p:txBody>
          <a:bodyPr>
            <a:normAutofit/>
          </a:bodyPr>
          <a:lstStyle/>
          <a:p>
            <a:pPr>
              <a:buFont typeface="Arial" charset="0"/>
              <a:buChar char="•"/>
              <a:defRPr/>
            </a:pPr>
            <a:r>
              <a:rPr lang="en-US" dirty="0"/>
              <a:t>Relationships</a:t>
            </a:r>
          </a:p>
          <a:p>
            <a:pPr>
              <a:buFont typeface="Arial" charset="0"/>
              <a:buChar char="•"/>
              <a:defRPr/>
            </a:pPr>
            <a:r>
              <a:rPr lang="en-US" dirty="0"/>
              <a:t>Networking</a:t>
            </a:r>
          </a:p>
          <a:p>
            <a:pPr>
              <a:buFont typeface="Arial" charset="0"/>
              <a:buChar char="•"/>
              <a:defRPr/>
            </a:pPr>
            <a:r>
              <a:rPr lang="en-US" dirty="0"/>
              <a:t>Multiple Contracting Vehicles</a:t>
            </a:r>
          </a:p>
          <a:p>
            <a:pPr>
              <a:buFont typeface="Arial" charset="0"/>
              <a:buChar char="•"/>
              <a:defRPr/>
            </a:pPr>
            <a:r>
              <a:rPr lang="en-US" dirty="0"/>
              <a:t>Continuous Marketing</a:t>
            </a:r>
          </a:p>
          <a:p>
            <a:pPr>
              <a:buFont typeface="Arial" charset="0"/>
              <a:buChar char="•"/>
              <a:defRPr/>
            </a:pPr>
            <a:r>
              <a:rPr lang="en-US" dirty="0"/>
              <a:t>Being Prepared</a:t>
            </a:r>
          </a:p>
          <a:p>
            <a:pPr lvl="1"/>
            <a:endParaRPr lang="en-US" altLang="en-US" dirty="0"/>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sp>
        <p:nvSpPr>
          <p:cNvPr id="3" name="Content Placeholder 2">
            <a:extLst>
              <a:ext uri="{FF2B5EF4-FFF2-40B4-BE49-F238E27FC236}">
                <a16:creationId xmlns:a16="http://schemas.microsoft.com/office/drawing/2014/main" id="{D373B217-6D74-BC47-BDC2-5B83E76E9446}"/>
              </a:ext>
            </a:extLst>
          </p:cNvPr>
          <p:cNvSpPr>
            <a:spLocks noGrp="1"/>
          </p:cNvSpPr>
          <p:nvPr>
            <p:ph sz="half" idx="2"/>
          </p:nvPr>
        </p:nvSpPr>
        <p:spPr/>
        <p:txBody>
          <a:bodyPr>
            <a:normAutofit/>
          </a:bodyPr>
          <a:lstStyle/>
          <a:p>
            <a:pPr>
              <a:buFont typeface="Arial" charset="0"/>
              <a:buChar char="•"/>
              <a:defRPr/>
            </a:pPr>
            <a:r>
              <a:rPr lang="en-US" dirty="0"/>
              <a:t>Get Involved</a:t>
            </a:r>
          </a:p>
          <a:p>
            <a:pPr>
              <a:buFont typeface="Arial" charset="0"/>
              <a:buChar char="•"/>
              <a:defRPr/>
            </a:pPr>
            <a:r>
              <a:rPr lang="en-US" dirty="0"/>
              <a:t>Past Performance</a:t>
            </a:r>
          </a:p>
          <a:p>
            <a:pPr>
              <a:buFont typeface="Arial" charset="0"/>
              <a:buChar char="•"/>
              <a:defRPr/>
            </a:pPr>
            <a:r>
              <a:rPr lang="en-US" dirty="0"/>
              <a:t>Share Information</a:t>
            </a:r>
          </a:p>
          <a:p>
            <a:pPr>
              <a:buFont typeface="Arial" charset="0"/>
              <a:buChar char="•"/>
              <a:defRPr/>
            </a:pPr>
            <a:r>
              <a:rPr lang="en-US" dirty="0"/>
              <a:t>Patience</a:t>
            </a:r>
          </a:p>
          <a:p>
            <a:pPr>
              <a:buFont typeface="Arial" charset="0"/>
              <a:buChar char="•"/>
              <a:defRPr/>
            </a:pPr>
            <a:r>
              <a:rPr lang="en-US" dirty="0"/>
              <a:t>Persistence</a:t>
            </a:r>
          </a:p>
          <a:p>
            <a:pPr marL="0" indent="0">
              <a:buNone/>
            </a:pPr>
            <a:endParaRPr lang="en-US" dirty="0"/>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0525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9127164" cy="6392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sz="4000" b="1" dirty="0">
                <a:solidFill>
                  <a:schemeClr val="bg1"/>
                </a:solidFill>
                <a:latin typeface="+mn-lt"/>
                <a:ea typeface="+mn-ea"/>
                <a:cs typeface="Avenir Heavy"/>
              </a:rPr>
              <a:t>Key Points of Contact…</a:t>
            </a:r>
            <a:endParaRPr lang="id-ID" sz="40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p:txBody>
          <a:bodyPr>
            <a:normAutofit/>
          </a:bodyPr>
          <a:lstStyle/>
          <a:p>
            <a:pPr>
              <a:buFont typeface="Wingdings" pitchFamily="2" charset="2"/>
              <a:buChar char="ü"/>
              <a:defRPr/>
            </a:pPr>
            <a:r>
              <a:rPr lang="en-US" b="1" dirty="0"/>
              <a:t>LaTonya Bowman</a:t>
            </a:r>
            <a:r>
              <a:rPr lang="en-US" dirty="0"/>
              <a:t>, Small Business Specialist</a:t>
            </a:r>
          </a:p>
          <a:p>
            <a:pPr>
              <a:buFont typeface="Wingdings" pitchFamily="2" charset="2"/>
              <a:buChar char="ü"/>
              <a:defRPr/>
            </a:pPr>
            <a:r>
              <a:rPr lang="en-US" b="1" dirty="0"/>
              <a:t>Mary </a:t>
            </a:r>
            <a:r>
              <a:rPr lang="en-US" b="1" dirty="0" err="1"/>
              <a:t>McKinzie</a:t>
            </a:r>
            <a:r>
              <a:rPr lang="en-US" dirty="0"/>
              <a:t>, Procurement Analyst</a:t>
            </a:r>
          </a:p>
          <a:p>
            <a:pPr>
              <a:buFont typeface="Wingdings" pitchFamily="2" charset="2"/>
              <a:buChar char="ü"/>
              <a:defRPr/>
            </a:pPr>
            <a:r>
              <a:rPr lang="en-US" b="1" dirty="0"/>
              <a:t>Tanya Conner</a:t>
            </a:r>
            <a:r>
              <a:rPr lang="en-US" dirty="0"/>
              <a:t>, Procurement Analyst, BEP IT Acquisitions</a:t>
            </a:r>
          </a:p>
          <a:p>
            <a:pPr>
              <a:buFont typeface="Wingdings" pitchFamily="2" charset="2"/>
              <a:buChar char="ü"/>
              <a:defRPr/>
            </a:pPr>
            <a:r>
              <a:rPr lang="en-US" b="1" dirty="0" err="1"/>
              <a:t>Romona</a:t>
            </a:r>
            <a:r>
              <a:rPr lang="en-US" b="1" dirty="0"/>
              <a:t> Kelly</a:t>
            </a:r>
            <a:r>
              <a:rPr lang="en-US" dirty="0"/>
              <a:t>, Procurement Analyst</a:t>
            </a:r>
          </a:p>
          <a:p>
            <a:pPr>
              <a:buFont typeface="Wingdings" pitchFamily="2" charset="2"/>
              <a:buChar char="ü"/>
              <a:defRPr/>
            </a:pPr>
            <a:r>
              <a:rPr lang="en-US" b="1" dirty="0"/>
              <a:t>Ali </a:t>
            </a:r>
            <a:r>
              <a:rPr lang="en-US" b="1" dirty="0" err="1"/>
              <a:t>Pourghassemi</a:t>
            </a:r>
            <a:r>
              <a:rPr lang="en-US" dirty="0"/>
              <a:t>, IRS Industry Liaison </a:t>
            </a:r>
          </a:p>
          <a:p>
            <a:pPr marL="0" indent="0">
              <a:buNone/>
              <a:defRPr/>
            </a:pPr>
            <a:endParaRPr lang="en-US" dirty="0"/>
          </a:p>
          <a:p>
            <a:pPr marL="502920" lvl="1" indent="0" algn="ctr">
              <a:buNone/>
              <a:defRPr/>
            </a:pPr>
            <a:r>
              <a:rPr lang="en-US" dirty="0">
                <a:hlinkClick r:id="rId3"/>
              </a:rPr>
              <a:t>Procurement.SBRO@IRS.GOV</a:t>
            </a:r>
            <a:endParaRPr lang="en-US" dirty="0"/>
          </a:p>
          <a:p>
            <a:pPr marL="502920" lvl="1" indent="0" algn="ctr">
              <a:buNone/>
              <a:defRPr/>
            </a:pPr>
            <a:r>
              <a:rPr lang="en-US" dirty="0">
                <a:hlinkClick r:id="rId4"/>
              </a:rPr>
              <a:t>Ali.C.Pourghassemi@IRS.GOV</a:t>
            </a:r>
            <a:r>
              <a:rPr lang="en-US" dirty="0"/>
              <a:t> </a:t>
            </a:r>
          </a:p>
          <a:p>
            <a:pPr marL="502920" lvl="1" indent="0" algn="ctr">
              <a:buNone/>
              <a:defRPr/>
            </a:pPr>
            <a:r>
              <a:rPr lang="en-US" dirty="0"/>
              <a:t>240/613-7120</a:t>
            </a:r>
          </a:p>
          <a:p>
            <a:pPr lvl="1"/>
            <a:endParaRPr lang="en-US" altLang="en-US" dirty="0"/>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46172E2-B657-C743-954B-802B4A3515DF}"/>
              </a:ext>
            </a:extLst>
          </p:cNvPr>
          <p:cNvPicPr>
            <a:picLocks noChangeAspect="1"/>
          </p:cNvPicPr>
          <p:nvPr/>
        </p:nvPicPr>
        <p:blipFill>
          <a:blip r:embed="rId6"/>
          <a:stretch>
            <a:fillRect/>
          </a:stretch>
        </p:blipFill>
        <p:spPr>
          <a:xfrm>
            <a:off x="952500" y="4886540"/>
            <a:ext cx="2413303" cy="2408026"/>
          </a:xfrm>
          <a:prstGeom prst="rect">
            <a:avLst/>
          </a:prstGeom>
          <a:ln>
            <a:noFill/>
          </a:ln>
          <a:effectLst>
            <a:softEdge rad="112500"/>
          </a:effectLst>
        </p:spPr>
      </p:pic>
    </p:spTree>
    <p:extLst>
      <p:ext uri="{BB962C8B-B14F-4D97-AF65-F5344CB8AC3E}">
        <p14:creationId xmlns:p14="http://schemas.microsoft.com/office/powerpoint/2010/main" val="456920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alphaModFix amt="35000"/>
            <a:extLst>
              <a:ext uri="{28A0092B-C50C-407E-A947-70E740481C1C}">
                <a14:useLocalDpi xmlns:a14="http://schemas.microsoft.com/office/drawing/2010/main" val="0"/>
              </a:ext>
            </a:extLst>
          </a:blip>
          <a:srcRect l="10852" r="122" b="1"/>
          <a:stretch/>
        </p:blipFill>
        <p:spPr>
          <a:xfrm>
            <a:off x="-3" y="114293"/>
            <a:ext cx="10058400" cy="7541554"/>
          </a:xfrm>
          <a:prstGeom prst="rect">
            <a:avLst/>
          </a:prstGeom>
        </p:spPr>
      </p:pic>
      <p:sp>
        <p:nvSpPr>
          <p:cNvPr id="3" name="Title 2"/>
          <p:cNvSpPr>
            <a:spLocks noGrp="1"/>
          </p:cNvSpPr>
          <p:nvPr>
            <p:ph type="title"/>
          </p:nvPr>
        </p:nvSpPr>
        <p:spPr>
          <a:xfrm>
            <a:off x="264530" y="270621"/>
            <a:ext cx="5906059" cy="1266079"/>
          </a:xfrm>
        </p:spPr>
        <p:txBody>
          <a:bodyPr vert="horz" lIns="100584" tIns="50292" rIns="100584" bIns="50292" rtlCol="0" anchor="ctr">
            <a:normAutofit fontScale="90000"/>
          </a:bodyPr>
          <a:lstStyle/>
          <a:p>
            <a:pPr defTabSz="1005840"/>
            <a:r>
              <a:rPr lang="en-US" sz="4000" kern="1200" dirty="0">
                <a:solidFill>
                  <a:schemeClr val="tx1"/>
                </a:solidFill>
                <a:latin typeface="Calibri" panose="020F0502020204030204" pitchFamily="34" charset="0"/>
                <a:ea typeface="+mj-ea"/>
                <a:cs typeface="Calibri" panose="020F0502020204030204" pitchFamily="34" charset="0"/>
              </a:rPr>
              <a:t>Role of the OSDBU to the IRS</a:t>
            </a:r>
            <a:r>
              <a:rPr lang="en-US" sz="4000" dirty="0">
                <a:solidFill>
                  <a:schemeClr val="tx1"/>
                </a:solidFill>
                <a:latin typeface="Calibri" panose="020F0502020204030204" pitchFamily="34" charset="0"/>
                <a:ea typeface="+mj-ea"/>
                <a:cs typeface="Calibri" panose="020F0502020204030204" pitchFamily="34" charset="0"/>
              </a:rPr>
              <a:t> </a:t>
            </a:r>
            <a:r>
              <a:rPr lang="en-US" sz="4000" kern="1200" dirty="0">
                <a:solidFill>
                  <a:schemeClr val="tx1"/>
                </a:solidFill>
                <a:latin typeface="Calibri" panose="020F0502020204030204" pitchFamily="34" charset="0"/>
                <a:ea typeface="+mj-ea"/>
                <a:cs typeface="Calibri" panose="020F0502020204030204" pitchFamily="34" charset="0"/>
              </a:rPr>
              <a:t>Best Practices</a:t>
            </a:r>
            <a:br>
              <a:rPr lang="en-US" kern="1200" dirty="0">
                <a:solidFill>
                  <a:schemeClr val="tx1"/>
                </a:solidFill>
                <a:latin typeface="+mj-lt"/>
                <a:ea typeface="+mj-ea"/>
                <a:cs typeface="+mj-cs"/>
              </a:rPr>
            </a:br>
            <a:r>
              <a:rPr lang="en-US" kern="1200" dirty="0">
                <a:solidFill>
                  <a:schemeClr val="tx1"/>
                </a:solidFill>
                <a:latin typeface="+mj-lt"/>
                <a:ea typeface="+mj-ea"/>
                <a:cs typeface="+mj-cs"/>
              </a:rPr>
              <a:t> </a:t>
            </a:r>
            <a:br>
              <a:rPr lang="en-US" kern="1200" dirty="0">
                <a:solidFill>
                  <a:schemeClr val="tx1"/>
                </a:solidFill>
                <a:latin typeface="+mj-lt"/>
                <a:ea typeface="+mj-ea"/>
                <a:cs typeface="+mj-cs"/>
              </a:rPr>
            </a:br>
            <a:endParaRPr lang="en-US" kern="1200" dirty="0">
              <a:solidFill>
                <a:schemeClr val="tx1"/>
              </a:solidFill>
              <a:latin typeface="+mj-lt"/>
              <a:ea typeface="+mj-ea"/>
              <a:cs typeface="+mj-cs"/>
            </a:endParaRPr>
          </a:p>
        </p:txBody>
      </p:sp>
      <p:sp>
        <p:nvSpPr>
          <p:cNvPr id="23" name="TextBox 22"/>
          <p:cNvSpPr txBox="1"/>
          <p:nvPr/>
        </p:nvSpPr>
        <p:spPr>
          <a:xfrm>
            <a:off x="544620" y="1397288"/>
            <a:ext cx="3760605" cy="4390987"/>
          </a:xfrm>
          <a:prstGeom prst="rect">
            <a:avLst/>
          </a:prstGeom>
        </p:spPr>
        <p:txBody>
          <a:bodyPr vert="horz" lIns="100584" tIns="50292" rIns="100584" bIns="50292" rtlCol="0" anchor="t">
            <a:noAutofit/>
          </a:bodyPr>
          <a:lstStyle/>
          <a:p>
            <a:pPr marL="154305" indent="-342900" defTabSz="1005840">
              <a:lnSpc>
                <a:spcPct val="90000"/>
              </a:lnSpc>
              <a:spcAft>
                <a:spcPts val="660"/>
              </a:spcAft>
              <a:buFont typeface="Wingdings" pitchFamily="2" charset="2"/>
              <a:buChar char="ü"/>
            </a:pPr>
            <a:r>
              <a:rPr lang="en-US" sz="2400" b="1" dirty="0">
                <a:solidFill>
                  <a:srgbClr val="FF0000"/>
                </a:solidFill>
                <a:latin typeface="Calibri" panose="020F0502020204030204" pitchFamily="34" charset="0"/>
                <a:ea typeface="+mn-ea"/>
                <a:cs typeface="Calibri" panose="020F0502020204030204" pitchFamily="34" charset="0"/>
              </a:rPr>
              <a:t>Institute Treasury-wide Small Business Policy &amp; Share Updates to Statutes and Regulations</a:t>
            </a:r>
          </a:p>
          <a:p>
            <a:pPr marL="91440" indent="-342900" defTabSz="1005840">
              <a:lnSpc>
                <a:spcPct val="90000"/>
              </a:lnSpc>
              <a:spcAft>
                <a:spcPts val="660"/>
              </a:spcAft>
              <a:buFont typeface="Wingdings" pitchFamily="2" charset="2"/>
              <a:buChar char="ü"/>
            </a:pPr>
            <a:endParaRPr lang="en-US" sz="2400" b="1" dirty="0">
              <a:solidFill>
                <a:srgbClr val="FF0000"/>
              </a:solidFill>
              <a:latin typeface="Calibri" panose="020F0502020204030204" pitchFamily="34" charset="0"/>
              <a:ea typeface="+mn-ea"/>
              <a:cs typeface="Calibri" panose="020F0502020204030204" pitchFamily="34" charset="0"/>
            </a:endParaRPr>
          </a:p>
          <a:p>
            <a:pPr marL="91440" indent="-342900" defTabSz="1005840">
              <a:lnSpc>
                <a:spcPct val="90000"/>
              </a:lnSpc>
              <a:spcAft>
                <a:spcPts val="660"/>
              </a:spcAft>
              <a:buFont typeface="Wingdings" pitchFamily="2" charset="2"/>
              <a:buChar char="ü"/>
            </a:pPr>
            <a:r>
              <a:rPr lang="en-US" sz="2400" b="1" dirty="0">
                <a:solidFill>
                  <a:srgbClr val="FF0000"/>
                </a:solidFill>
                <a:latin typeface="Calibri" panose="020F0502020204030204" pitchFamily="34" charset="0"/>
                <a:ea typeface="+mn-ea"/>
                <a:cs typeface="Calibri" panose="020F0502020204030204" pitchFamily="34" charset="0"/>
              </a:rPr>
              <a:t>Provide Small Business Training  to the Acquisition Workforce</a:t>
            </a:r>
          </a:p>
          <a:p>
            <a:pPr marL="468630" indent="-342900" defTabSz="1005840">
              <a:lnSpc>
                <a:spcPct val="90000"/>
              </a:lnSpc>
              <a:spcAft>
                <a:spcPts val="660"/>
              </a:spcAft>
              <a:buFont typeface="Wingdings" pitchFamily="2" charset="2"/>
              <a:buChar char="ü"/>
            </a:pPr>
            <a:endParaRPr lang="en-US" sz="2400" b="1" dirty="0">
              <a:solidFill>
                <a:srgbClr val="FF0000"/>
              </a:solidFill>
              <a:latin typeface="Calibri" panose="020F0502020204030204" pitchFamily="34" charset="0"/>
              <a:ea typeface="+mn-ea"/>
              <a:cs typeface="Calibri" panose="020F0502020204030204" pitchFamily="34" charset="0"/>
            </a:endParaRPr>
          </a:p>
          <a:p>
            <a:pPr marL="91440" indent="-342900" defTabSz="1005840">
              <a:lnSpc>
                <a:spcPct val="90000"/>
              </a:lnSpc>
              <a:spcAft>
                <a:spcPts val="660"/>
              </a:spcAft>
              <a:buFont typeface="Wingdings" pitchFamily="2" charset="2"/>
              <a:buChar char="ü"/>
            </a:pPr>
            <a:r>
              <a:rPr lang="en-US" sz="2400" b="1" dirty="0">
                <a:solidFill>
                  <a:srgbClr val="FF0000"/>
                </a:solidFill>
                <a:latin typeface="Calibri" panose="020F0502020204030204" pitchFamily="34" charset="0"/>
                <a:ea typeface="+mn-ea"/>
                <a:cs typeface="Calibri" panose="020F0502020204030204" pitchFamily="34" charset="0"/>
              </a:rPr>
              <a:t>Provide Small Business Outreach Sessions &amp; Industry Days</a:t>
            </a:r>
          </a:p>
          <a:p>
            <a:pPr marL="468630" indent="-342900" defTabSz="1005840">
              <a:lnSpc>
                <a:spcPct val="90000"/>
              </a:lnSpc>
              <a:spcAft>
                <a:spcPts val="660"/>
              </a:spcAft>
              <a:buFont typeface="Wingdings" pitchFamily="2" charset="2"/>
              <a:buChar char="ü"/>
            </a:pPr>
            <a:endParaRPr lang="en-US" sz="2400" b="1" dirty="0">
              <a:solidFill>
                <a:srgbClr val="FF0000"/>
              </a:solidFill>
              <a:latin typeface="Calibri" panose="020F0502020204030204" pitchFamily="34" charset="0"/>
              <a:ea typeface="+mn-ea"/>
              <a:cs typeface="Calibri" panose="020F0502020204030204" pitchFamily="34" charset="0"/>
            </a:endParaRPr>
          </a:p>
          <a:p>
            <a:pPr marL="91440" indent="-342900" defTabSz="1005840">
              <a:lnSpc>
                <a:spcPct val="90000"/>
              </a:lnSpc>
              <a:spcAft>
                <a:spcPts val="660"/>
              </a:spcAft>
              <a:buFont typeface="Wingdings" pitchFamily="2" charset="2"/>
              <a:buChar char="ü"/>
            </a:pPr>
            <a:r>
              <a:rPr lang="en-US" sz="2400" b="1" dirty="0">
                <a:solidFill>
                  <a:srgbClr val="FF0000"/>
                </a:solidFill>
                <a:latin typeface="Calibri" panose="020F0502020204030204" pitchFamily="34" charset="0"/>
                <a:ea typeface="+mn-ea"/>
                <a:cs typeface="Calibri" panose="020F0502020204030204" pitchFamily="34" charset="0"/>
              </a:rPr>
              <a:t>Conduct Small Business Compliance Reviews and Monitor Corrective Actions</a:t>
            </a:r>
          </a:p>
        </p:txBody>
      </p:sp>
      <p:pic>
        <p:nvPicPr>
          <p:cNvPr id="28" name="Picture 27"/>
          <p:cNvPicPr>
            <a:picLocks noChangeAspect="1"/>
          </p:cNvPicPr>
          <p:nvPr/>
        </p:nvPicPr>
        <p:blipFill rotWithShape="1">
          <a:blip r:embed="rId3">
            <a:extLst>
              <a:ext uri="{28A0092B-C50C-407E-A947-70E740481C1C}">
                <a14:useLocalDpi xmlns:a14="http://schemas.microsoft.com/office/drawing/2010/main" val="0"/>
              </a:ext>
            </a:extLst>
          </a:blip>
          <a:srcRect l="10162" r="3051" b="-2"/>
          <a:stretch/>
        </p:blipFill>
        <p:spPr>
          <a:xfrm>
            <a:off x="6732498" y="114302"/>
            <a:ext cx="3328311" cy="3835101"/>
          </a:xfrm>
          <a:custGeom>
            <a:avLst/>
            <a:gdLst/>
            <a:ahLst/>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27" name="Picture 26"/>
          <p:cNvPicPr>
            <a:picLocks noChangeAspect="1"/>
          </p:cNvPicPr>
          <p:nvPr/>
        </p:nvPicPr>
        <p:blipFill rotWithShape="1">
          <a:blip r:embed="rId4">
            <a:extLst>
              <a:ext uri="{28A0092B-C50C-407E-A947-70E740481C1C}">
                <a14:useLocalDpi xmlns:a14="http://schemas.microsoft.com/office/drawing/2010/main" val="0"/>
              </a:ext>
            </a:extLst>
          </a:blip>
          <a:srcRect l="26249" r="16129" b="5"/>
          <a:stretch/>
        </p:blipFill>
        <p:spPr>
          <a:xfrm>
            <a:off x="7531664" y="4731238"/>
            <a:ext cx="2526736" cy="2926875"/>
          </a:xfrm>
          <a:custGeom>
            <a:avLst/>
            <a:gdLst/>
            <a:ahLst/>
            <a:cxnLst/>
            <a:rect l="l" t="t" r="r" b="b"/>
            <a:pathLst>
              <a:path w="3062710" h="2660795">
                <a:moveTo>
                  <a:pt x="1723644" y="0"/>
                </a:moveTo>
                <a:cubicBezTo>
                  <a:pt x="2259111" y="0"/>
                  <a:pt x="2737550" y="244172"/>
                  <a:pt x="3053691" y="627247"/>
                </a:cubicBezTo>
                <a:lnTo>
                  <a:pt x="3062710" y="639308"/>
                </a:lnTo>
                <a:lnTo>
                  <a:pt x="3062710"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26" name="AutoShape 2" descr="Business Team Meeting Seminar Training Concept"/>
          <p:cNvSpPr>
            <a:spLocks noChangeAspect="1" noChangeArrowheads="1"/>
          </p:cNvSpPr>
          <p:nvPr/>
        </p:nvSpPr>
        <p:spPr bwMode="auto">
          <a:xfrm>
            <a:off x="69850" y="572594"/>
            <a:ext cx="335280" cy="3352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0584" tIns="50292" rIns="100584" bIns="50292" numCol="1" anchor="t" anchorCtr="0" compatLnSpc="1">
            <a:prstTxWarp prst="textNoShape">
              <a:avLst/>
            </a:prstTxWarp>
          </a:bodyPr>
          <a:lstStyle/>
          <a:p>
            <a:endParaRPr lang="en-US"/>
          </a:p>
        </p:txBody>
      </p:sp>
      <p:sp>
        <p:nvSpPr>
          <p:cNvPr id="10" name="AutoShape 4" descr="Business Team Meeting Seminar Training Concept"/>
          <p:cNvSpPr>
            <a:spLocks noChangeAspect="1" noChangeArrowheads="1"/>
          </p:cNvSpPr>
          <p:nvPr/>
        </p:nvSpPr>
        <p:spPr bwMode="auto">
          <a:xfrm>
            <a:off x="264530" y="-184891"/>
            <a:ext cx="335280" cy="3352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0584" tIns="50292" rIns="100584" bIns="50292" numCol="1" anchor="t" anchorCtr="0" compatLnSpc="1">
            <a:prstTxWarp prst="textNoShape">
              <a:avLst/>
            </a:prstTxWarp>
          </a:bodyPr>
          <a:lstStyle/>
          <a:p>
            <a:endParaRPr lang="en-US"/>
          </a:p>
        </p:txBody>
      </p:sp>
      <p:sp>
        <p:nvSpPr>
          <p:cNvPr id="11" name="AutoShape 6" descr="Business Team Meeting Seminar Training Concept"/>
          <p:cNvSpPr>
            <a:spLocks noChangeAspect="1" noChangeArrowheads="1"/>
          </p:cNvSpPr>
          <p:nvPr/>
        </p:nvSpPr>
        <p:spPr bwMode="auto">
          <a:xfrm>
            <a:off x="69850" y="-35878"/>
            <a:ext cx="335280" cy="3352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0584" tIns="50292" rIns="100584" bIns="50292" numCol="1" anchor="t" anchorCtr="0" compatLnSpc="1">
            <a:prstTxWarp prst="textNoShape">
              <a:avLst/>
            </a:prstTxWarp>
          </a:bodyPr>
          <a:lstStyle/>
          <a:p>
            <a:endParaRPr lang="en-US"/>
          </a:p>
        </p:txBody>
      </p:sp>
    </p:spTree>
    <p:extLst>
      <p:ext uri="{BB962C8B-B14F-4D97-AF65-F5344CB8AC3E}">
        <p14:creationId xmlns:p14="http://schemas.microsoft.com/office/powerpoint/2010/main" val="1442954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800" b="1" dirty="0"/>
              <a:t>Bureaus of Department of Treasury </a:t>
            </a: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AA327454-32A6-47C1-9451-57E4BF003BA6}"/>
              </a:ext>
            </a:extLst>
          </p:cNvPr>
          <p:cNvSpPr>
            <a:spLocks noGrp="1"/>
          </p:cNvSpPr>
          <p:nvPr>
            <p:ph idx="1"/>
          </p:nvPr>
        </p:nvSpPr>
        <p:spPr>
          <a:xfrm>
            <a:off x="361950" y="1293812"/>
            <a:ext cx="8674100" cy="5792787"/>
          </a:xfrm>
        </p:spPr>
        <p:txBody>
          <a:bodyPr>
            <a:normAutofit fontScale="55000" lnSpcReduction="20000"/>
          </a:bodyPr>
          <a:lstStyle/>
          <a:p>
            <a:r>
              <a:rPr lang="en-US" b="1" u="sng" cap="all" dirty="0">
                <a:hlinkClick r:id="rId4"/>
              </a:rPr>
              <a:t>THE ALCOHOL AND TOBACCO TAX AND TRADE BUREAU (TTB)</a:t>
            </a:r>
            <a:endParaRPr lang="en-US" b="1" cap="all" dirty="0"/>
          </a:p>
          <a:p>
            <a:pPr marL="0" indent="0">
              <a:buNone/>
            </a:pPr>
            <a:r>
              <a:rPr lang="en-US" dirty="0"/>
              <a:t> </a:t>
            </a:r>
          </a:p>
          <a:p>
            <a:r>
              <a:rPr lang="en-US" b="1" cap="all" dirty="0">
                <a:solidFill>
                  <a:srgbClr val="FF0000"/>
                </a:solidFill>
                <a:hlinkClick r:id="rId5">
                  <a:extLst>
                    <a:ext uri="{A12FA001-AC4F-418D-AE19-62706E023703}">
                      <ahyp:hlinkClr xmlns:ahyp="http://schemas.microsoft.com/office/drawing/2018/hyperlinkcolor" val="tx"/>
                    </a:ext>
                  </a:extLst>
                </a:hlinkClick>
              </a:rPr>
              <a:t>THE BUREAU OF ENGRAVING &amp; PRINTING (BEP)</a:t>
            </a:r>
            <a:endParaRPr lang="en-US" b="1" cap="all" dirty="0">
              <a:solidFill>
                <a:srgbClr val="FF0000"/>
              </a:solidFill>
            </a:endParaRPr>
          </a:p>
          <a:p>
            <a:pPr marL="0" indent="0">
              <a:buNone/>
            </a:pPr>
            <a:r>
              <a:rPr lang="en-US" dirty="0"/>
              <a:t>The Bureau of Engraving &amp; Printing (BEP) designs and manufactures U.S. currency, securities, and other official certificates and awards.</a:t>
            </a:r>
          </a:p>
          <a:p>
            <a:pPr marL="0" indent="0">
              <a:buNone/>
            </a:pPr>
            <a:endParaRPr lang="en-US" dirty="0"/>
          </a:p>
          <a:p>
            <a:r>
              <a:rPr lang="en-US" b="1" cap="all" dirty="0">
                <a:solidFill>
                  <a:srgbClr val="FF0000"/>
                </a:solidFill>
                <a:hlinkClick r:id="rId6">
                  <a:extLst>
                    <a:ext uri="{A12FA001-AC4F-418D-AE19-62706E023703}">
                      <ahyp:hlinkClr xmlns:ahyp="http://schemas.microsoft.com/office/drawing/2018/hyperlinkcolor" val="tx"/>
                    </a:ext>
                  </a:extLst>
                </a:hlinkClick>
              </a:rPr>
              <a:t>THE BUREAU OF THE FISCAL SERVICE</a:t>
            </a:r>
            <a:endParaRPr lang="en-US" b="1" cap="all" dirty="0">
              <a:solidFill>
                <a:srgbClr val="FF0000"/>
              </a:solidFill>
            </a:endParaRPr>
          </a:p>
          <a:p>
            <a:pPr marL="0" indent="0">
              <a:buNone/>
            </a:pPr>
            <a:r>
              <a:rPr lang="en-US" dirty="0"/>
              <a:t>The Bureau of the Fiscal Service was formed from the consolidation of the Financial Management Service and the Bureau of the Public Debt. Its mission is to promote the financial integrity and operational efficiency of the U.S. government through exceptional accounting, financing, collections, payments, and shared services.</a:t>
            </a:r>
          </a:p>
          <a:p>
            <a:endParaRPr lang="en-US" dirty="0"/>
          </a:p>
          <a:p>
            <a:r>
              <a:rPr lang="en-US" b="1" cap="all" dirty="0">
                <a:hlinkClick r:id="rId7"/>
              </a:rPr>
              <a:t>THE FINANCIAL CRIMES ENFORCEMENT NETWORK (FINCEN)</a:t>
            </a:r>
            <a:endParaRPr lang="en-US" dirty="0"/>
          </a:p>
          <a:p>
            <a:r>
              <a:rPr lang="en-US" b="1" cap="all" dirty="0">
                <a:hlinkClick r:id="rId8"/>
              </a:rPr>
              <a:t>THE INSPECTOR GENERAL</a:t>
            </a:r>
            <a:endParaRPr lang="en-US" dirty="0"/>
          </a:p>
          <a:p>
            <a:r>
              <a:rPr lang="en-US" b="1" cap="all" dirty="0">
                <a:hlinkClick r:id="rId9"/>
              </a:rPr>
              <a:t>THE TREASURY INSPECTOR GENERAL FOR TAX ADMINISTRATION (TIGTA)</a:t>
            </a:r>
            <a:endParaRPr lang="en-US" b="1" cap="all" dirty="0"/>
          </a:p>
          <a:p>
            <a:pPr marL="0" indent="0">
              <a:buNone/>
            </a:pPr>
            <a:endParaRPr lang="en-US" dirty="0"/>
          </a:p>
          <a:p>
            <a:r>
              <a:rPr lang="en-US" b="1" cap="all" dirty="0">
                <a:solidFill>
                  <a:srgbClr val="FF0000"/>
                </a:solidFill>
                <a:hlinkClick r:id="rId10">
                  <a:extLst>
                    <a:ext uri="{A12FA001-AC4F-418D-AE19-62706E023703}">
                      <ahyp:hlinkClr xmlns:ahyp="http://schemas.microsoft.com/office/drawing/2018/hyperlinkcolor" val="tx"/>
                    </a:ext>
                  </a:extLst>
                </a:hlinkClick>
              </a:rPr>
              <a:t>THE INTERNAL REVENUE SERVICE (IRS)</a:t>
            </a:r>
            <a:endParaRPr lang="en-US" b="1" cap="all" dirty="0">
              <a:solidFill>
                <a:srgbClr val="FF0000"/>
              </a:solidFill>
            </a:endParaRPr>
          </a:p>
          <a:p>
            <a:pPr marL="0" indent="0">
              <a:buNone/>
            </a:pPr>
            <a:r>
              <a:rPr lang="en-US" dirty="0"/>
              <a:t>The Internal Revenue Service (IRS) is the largest of Treasury's bureaus. It is responsible for determining, assessing, and collecting internal revenue in the United States.</a:t>
            </a:r>
            <a:endParaRPr lang="en-US" b="1" cap="all" dirty="0"/>
          </a:p>
          <a:p>
            <a:pPr marL="0" indent="0">
              <a:buNone/>
            </a:pPr>
            <a:endParaRPr lang="en-US" dirty="0"/>
          </a:p>
          <a:p>
            <a:r>
              <a:rPr lang="en-US" b="1" cap="all" dirty="0">
                <a:hlinkClick r:id="rId11"/>
              </a:rPr>
              <a:t>THE OFFICE OF THE COMPTROLLER OF THE CURRENCY (OCC)</a:t>
            </a:r>
            <a:endParaRPr lang="en-US" b="1" cap="all" dirty="0"/>
          </a:p>
          <a:p>
            <a:pPr marL="0" indent="0">
              <a:buNone/>
            </a:pPr>
            <a:endParaRPr lang="en-US" dirty="0"/>
          </a:p>
          <a:p>
            <a:r>
              <a:rPr lang="en-US" b="1" cap="all" dirty="0">
                <a:hlinkClick r:id="rId12"/>
              </a:rPr>
              <a:t>THE U.S. MINT</a:t>
            </a:r>
            <a:endParaRPr lang="en-US" b="1" cap="all" dirty="0"/>
          </a:p>
          <a:p>
            <a:pPr marL="0" indent="0">
              <a:buNone/>
            </a:pPr>
            <a:endParaRPr lang="en-US" dirty="0"/>
          </a:p>
        </p:txBody>
      </p:sp>
    </p:spTree>
    <p:extLst>
      <p:ext uri="{BB962C8B-B14F-4D97-AF65-F5344CB8AC3E}">
        <p14:creationId xmlns:p14="http://schemas.microsoft.com/office/powerpoint/2010/main" val="4252089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5" y="169862"/>
            <a:ext cx="7155627" cy="7718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sz="4800" b="1" dirty="0">
                <a:solidFill>
                  <a:schemeClr val="bg1"/>
                </a:solidFill>
                <a:latin typeface="+mn-lt"/>
                <a:ea typeface="+mn-ea"/>
                <a:cs typeface="Avenir Heavy"/>
              </a:rPr>
              <a:t>IRS Procurement </a:t>
            </a:r>
            <a:endParaRPr lang="id-ID" sz="48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a:xfrm>
            <a:off x="692150" y="1879600"/>
            <a:ext cx="8674100" cy="4932362"/>
          </a:xfrm>
        </p:spPr>
        <p:txBody>
          <a:bodyPr>
            <a:normAutofit/>
          </a:bodyPr>
          <a:lstStyle/>
          <a:p>
            <a:pPr>
              <a:lnSpc>
                <a:spcPct val="80000"/>
              </a:lnSpc>
              <a:buFontTx/>
              <a:buNone/>
            </a:pPr>
            <a:r>
              <a:rPr lang="en-US" altLang="en-US" sz="2400" b="1" dirty="0"/>
              <a:t>IRS Procurement has three offices with 300+ employees nationwide</a:t>
            </a:r>
          </a:p>
          <a:p>
            <a:pPr>
              <a:lnSpc>
                <a:spcPct val="80000"/>
              </a:lnSpc>
              <a:buFontTx/>
              <a:buNone/>
            </a:pPr>
            <a:endParaRPr lang="en-US" altLang="en-US" sz="2400" dirty="0"/>
          </a:p>
          <a:p>
            <a:pPr>
              <a:lnSpc>
                <a:spcPct val="80000"/>
              </a:lnSpc>
            </a:pPr>
            <a:r>
              <a:rPr lang="en-US" altLang="en-US" sz="2400" dirty="0"/>
              <a:t>Headquarters, New Carrollton, MD and Washington, DC</a:t>
            </a:r>
          </a:p>
          <a:p>
            <a:pPr lvl="1">
              <a:lnSpc>
                <a:spcPct val="80000"/>
              </a:lnSpc>
            </a:pPr>
            <a:r>
              <a:rPr lang="en-US" altLang="en-US" sz="1800" dirty="0"/>
              <a:t>OTPS – New Carrollton, MD</a:t>
            </a:r>
          </a:p>
          <a:p>
            <a:pPr lvl="1">
              <a:lnSpc>
                <a:spcPct val="80000"/>
              </a:lnSpc>
            </a:pPr>
            <a:r>
              <a:rPr lang="en-US" altLang="en-US" sz="1800" dirty="0"/>
              <a:t>BEP IT Acquisition Branch – New Carrollton, MD</a:t>
            </a:r>
          </a:p>
          <a:p>
            <a:pPr>
              <a:lnSpc>
                <a:spcPct val="80000"/>
              </a:lnSpc>
              <a:spcAft>
                <a:spcPts val="600"/>
              </a:spcAft>
            </a:pPr>
            <a:r>
              <a:rPr lang="en-US" altLang="en-US" sz="2400" dirty="0"/>
              <a:t>Area Field Operations – Northern Region:</a:t>
            </a:r>
          </a:p>
          <a:p>
            <a:pPr lvl="1">
              <a:lnSpc>
                <a:spcPct val="80000"/>
              </a:lnSpc>
              <a:spcAft>
                <a:spcPts val="600"/>
              </a:spcAft>
            </a:pPr>
            <a:r>
              <a:rPr lang="en-US" altLang="en-US" sz="2000" dirty="0"/>
              <a:t>Northeast Section – New York, NY</a:t>
            </a:r>
          </a:p>
          <a:p>
            <a:pPr lvl="1">
              <a:lnSpc>
                <a:spcPct val="80000"/>
              </a:lnSpc>
              <a:spcAft>
                <a:spcPts val="600"/>
              </a:spcAft>
            </a:pPr>
            <a:r>
              <a:rPr lang="en-US" altLang="en-US" sz="2000" dirty="0"/>
              <a:t>Western Section, Oakland, CA</a:t>
            </a:r>
          </a:p>
          <a:p>
            <a:pPr>
              <a:lnSpc>
                <a:spcPct val="80000"/>
              </a:lnSpc>
              <a:spcAft>
                <a:spcPts val="600"/>
              </a:spcAft>
            </a:pPr>
            <a:r>
              <a:rPr lang="en-US" altLang="en-US" sz="2400" dirty="0"/>
              <a:t>Area Field Operations – Southern Region</a:t>
            </a:r>
          </a:p>
          <a:p>
            <a:pPr lvl="1">
              <a:lnSpc>
                <a:spcPct val="80000"/>
              </a:lnSpc>
              <a:spcAft>
                <a:spcPts val="600"/>
              </a:spcAft>
            </a:pPr>
            <a:r>
              <a:rPr lang="en-US" altLang="en-US" sz="2000" dirty="0"/>
              <a:t>Misstates Section – Dallas, TX</a:t>
            </a:r>
          </a:p>
          <a:p>
            <a:pPr lvl="1">
              <a:lnSpc>
                <a:spcPct val="80000"/>
              </a:lnSpc>
              <a:spcAft>
                <a:spcPts val="600"/>
              </a:spcAft>
            </a:pPr>
            <a:r>
              <a:rPr lang="en-US" altLang="en-US" sz="2000" dirty="0"/>
              <a:t>Southeast Section – Atlanta, GA</a:t>
            </a: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85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dirty="0">
                <a:solidFill>
                  <a:schemeClr val="bg1"/>
                </a:solidFill>
              </a:rPr>
              <a:t>“</a:t>
            </a:r>
            <a:r>
              <a:rPr lang="en-US" altLang="ja-JP" sz="1200" dirty="0">
                <a:solidFill>
                  <a:schemeClr val="bg1"/>
                </a:solidFill>
              </a:rPr>
              <a:t>I like football. I find its an exciting strategic game. Its a great way to avoid conversation with your family at Thanksgiving.</a:t>
            </a:r>
            <a:r>
              <a:rPr lang="ja-JP" altLang="en-US" sz="1200" dirty="0">
                <a:solidFill>
                  <a:schemeClr val="bg1"/>
                </a:solidFill>
              </a:rPr>
              <a:t>”</a:t>
            </a:r>
            <a:endParaRPr lang="en-US" altLang="en-US" sz="1200" dirty="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7787314" cy="771878"/>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sz="4800" b="1" dirty="0">
                <a:solidFill>
                  <a:schemeClr val="bg1"/>
                </a:solidFill>
                <a:latin typeface="Calibri" panose="020F0502020204030204" pitchFamily="34" charset="0"/>
                <a:ea typeface="+mn-ea"/>
                <a:cs typeface="Calibri" panose="020F0502020204030204" pitchFamily="34" charset="0"/>
              </a:rPr>
              <a:t>IRS Small Business Goals</a:t>
            </a:r>
            <a:endParaRPr lang="id-ID" sz="4800" b="1" dirty="0">
              <a:solidFill>
                <a:schemeClr val="bg1"/>
              </a:solidFill>
              <a:latin typeface="Calibri" panose="020F0502020204030204" pitchFamily="34" charset="0"/>
              <a:ea typeface="+mn-ea"/>
              <a:cs typeface="Calibri" panose="020F0502020204030204" pitchFamily="34" charset="0"/>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sz="half" idx="1"/>
          </p:nvPr>
        </p:nvSpPr>
        <p:spPr/>
        <p:txBody>
          <a:bodyPr>
            <a:normAutofit fontScale="77500" lnSpcReduction="20000"/>
          </a:bodyPr>
          <a:lstStyle/>
          <a:p>
            <a:pPr marL="508000" indent="-508000" algn="ctr">
              <a:spcBef>
                <a:spcPct val="0"/>
              </a:spcBef>
              <a:buNone/>
              <a:defRPr/>
            </a:pPr>
            <a:r>
              <a:rPr lang="en-US" sz="3400" b="1" dirty="0"/>
              <a:t>FY 2020 </a:t>
            </a:r>
            <a:r>
              <a:rPr lang="en-US" b="1" dirty="0">
                <a:solidFill>
                  <a:srgbClr val="FF0000"/>
                </a:solidFill>
              </a:rPr>
              <a:t>	</a:t>
            </a:r>
          </a:p>
          <a:p>
            <a:pPr marL="508000" indent="-508000">
              <a:buNone/>
              <a:defRPr/>
            </a:pPr>
            <a:r>
              <a:rPr lang="en-US" b="1" u="sng" dirty="0">
                <a:solidFill>
                  <a:srgbClr val="FF0000"/>
                </a:solidFill>
              </a:rPr>
              <a:t>GOAL</a:t>
            </a:r>
            <a:r>
              <a:rPr lang="en-US" b="1" dirty="0">
                <a:solidFill>
                  <a:srgbClr val="FF0000"/>
                </a:solidFill>
              </a:rPr>
              <a:t>		            	</a:t>
            </a:r>
            <a:r>
              <a:rPr lang="en-US" b="1" u="sng" dirty="0">
                <a:solidFill>
                  <a:srgbClr val="FF0000"/>
                </a:solidFill>
              </a:rPr>
              <a:t>ACTUAL</a:t>
            </a:r>
          </a:p>
          <a:p>
            <a:pPr marL="508000" indent="-508000">
              <a:buNone/>
              <a:defRPr/>
            </a:pPr>
            <a:r>
              <a:rPr lang="en-US" b="1" dirty="0"/>
              <a:t>Small Business</a:t>
            </a:r>
            <a:br>
              <a:rPr lang="en-US" b="1" dirty="0"/>
            </a:br>
            <a:r>
              <a:rPr lang="en-US" b="1" dirty="0"/>
              <a:t>	37.46%</a:t>
            </a:r>
            <a:r>
              <a:rPr lang="en-US" dirty="0">
                <a:solidFill>
                  <a:srgbClr val="FF0000"/>
                </a:solidFill>
              </a:rPr>
              <a:t>		   </a:t>
            </a:r>
            <a:r>
              <a:rPr lang="en-US" b="1" dirty="0">
                <a:solidFill>
                  <a:srgbClr val="00B050"/>
                </a:solidFill>
              </a:rPr>
              <a:t>37.0%</a:t>
            </a:r>
          </a:p>
          <a:p>
            <a:pPr marL="508000" indent="-508000">
              <a:buNone/>
              <a:defRPr/>
            </a:pPr>
            <a:endParaRPr lang="en-US" b="1" dirty="0"/>
          </a:p>
          <a:p>
            <a:pPr marL="508000" indent="-508000">
              <a:buNone/>
              <a:defRPr/>
            </a:pPr>
            <a:r>
              <a:rPr lang="en-US" b="1" dirty="0"/>
              <a:t>Small Disadvantaged		     	5.0%</a:t>
            </a:r>
            <a:r>
              <a:rPr lang="en-US" dirty="0">
                <a:solidFill>
                  <a:srgbClr val="00B050"/>
                </a:solidFill>
              </a:rPr>
              <a:t>		 </a:t>
            </a:r>
            <a:r>
              <a:rPr lang="en-US" b="1" dirty="0">
                <a:solidFill>
                  <a:srgbClr val="00B050"/>
                </a:solidFill>
              </a:rPr>
              <a:t>14.44%</a:t>
            </a:r>
          </a:p>
          <a:p>
            <a:pPr marL="508000" indent="-508000">
              <a:buNone/>
              <a:defRPr/>
            </a:pPr>
            <a:endParaRPr lang="en-US" b="1" dirty="0"/>
          </a:p>
          <a:p>
            <a:pPr marL="508000" indent="-508000">
              <a:buNone/>
              <a:defRPr/>
            </a:pPr>
            <a:r>
              <a:rPr lang="en-US" b="1" dirty="0"/>
              <a:t>Women-Owned			     	5.0%</a:t>
            </a:r>
            <a:r>
              <a:rPr lang="en-US" dirty="0">
                <a:solidFill>
                  <a:srgbClr val="00B050"/>
                </a:solidFill>
              </a:rPr>
              <a:t>	                  </a:t>
            </a:r>
            <a:r>
              <a:rPr lang="en-US" b="1" dirty="0">
                <a:solidFill>
                  <a:srgbClr val="00B050"/>
                </a:solidFill>
              </a:rPr>
              <a:t>17.13%</a:t>
            </a:r>
          </a:p>
          <a:p>
            <a:pPr marL="508000" indent="-508000">
              <a:buNone/>
              <a:defRPr/>
            </a:pPr>
            <a:r>
              <a:rPr lang="en-US" b="1" dirty="0"/>
              <a:t>HUBZone			           	3.0%</a:t>
            </a:r>
            <a:r>
              <a:rPr lang="en-US" dirty="0">
                <a:solidFill>
                  <a:srgbClr val="00B050"/>
                </a:solidFill>
              </a:rPr>
              <a:t>		   </a:t>
            </a:r>
            <a:r>
              <a:rPr lang="en-US" b="1" dirty="0">
                <a:solidFill>
                  <a:srgbClr val="00B050"/>
                </a:solidFill>
              </a:rPr>
              <a:t>4.51%</a:t>
            </a:r>
          </a:p>
          <a:p>
            <a:pPr marL="0" indent="0">
              <a:buNone/>
              <a:defRPr/>
            </a:pPr>
            <a:br>
              <a:rPr lang="en-US" b="1" dirty="0"/>
            </a:br>
            <a:r>
              <a:rPr lang="en-US" b="1" dirty="0"/>
              <a:t>Service-Disabled Veteran-Owned         	 3.0%</a:t>
            </a:r>
            <a:r>
              <a:rPr lang="en-US" dirty="0">
                <a:solidFill>
                  <a:srgbClr val="00B050"/>
                </a:solidFill>
              </a:rPr>
              <a:t>		   </a:t>
            </a:r>
            <a:r>
              <a:rPr lang="en-US" b="1" dirty="0">
                <a:solidFill>
                  <a:srgbClr val="00B050"/>
                </a:solidFill>
              </a:rPr>
              <a:t>5.46%</a:t>
            </a:r>
          </a:p>
        </p:txBody>
      </p:sp>
      <p:sp>
        <p:nvSpPr>
          <p:cNvPr id="3" name="Content Placeholder 2">
            <a:extLst>
              <a:ext uri="{FF2B5EF4-FFF2-40B4-BE49-F238E27FC236}">
                <a16:creationId xmlns:a16="http://schemas.microsoft.com/office/drawing/2014/main" id="{2C098087-9639-5943-BC0D-6D1B592D79D5}"/>
              </a:ext>
            </a:extLst>
          </p:cNvPr>
          <p:cNvSpPr>
            <a:spLocks noGrp="1"/>
          </p:cNvSpPr>
          <p:nvPr>
            <p:ph sz="half" idx="2"/>
          </p:nvPr>
        </p:nvSpPr>
        <p:spPr/>
        <p:txBody>
          <a:bodyPr>
            <a:normAutofit fontScale="77500" lnSpcReduction="20000"/>
          </a:bodyPr>
          <a:lstStyle/>
          <a:p>
            <a:pPr marL="508000" indent="-508000" algn="ctr">
              <a:spcBef>
                <a:spcPct val="0"/>
              </a:spcBef>
              <a:buNone/>
              <a:defRPr/>
            </a:pPr>
            <a:r>
              <a:rPr lang="en-US" sz="3400" b="1" dirty="0"/>
              <a:t>FY 2021 </a:t>
            </a:r>
            <a:r>
              <a:rPr lang="en-US" b="1" dirty="0">
                <a:solidFill>
                  <a:srgbClr val="FF0000"/>
                </a:solidFill>
              </a:rPr>
              <a:t>	</a:t>
            </a:r>
          </a:p>
          <a:p>
            <a:pPr marL="508000" indent="-508000">
              <a:buNone/>
              <a:defRPr/>
            </a:pPr>
            <a:r>
              <a:rPr lang="en-US" b="1" u="sng" dirty="0">
                <a:solidFill>
                  <a:srgbClr val="FF0000"/>
                </a:solidFill>
              </a:rPr>
              <a:t>GOAL</a:t>
            </a:r>
            <a:r>
              <a:rPr lang="en-US" b="1" dirty="0">
                <a:solidFill>
                  <a:srgbClr val="FF0000"/>
                </a:solidFill>
              </a:rPr>
              <a:t>		            	</a:t>
            </a:r>
            <a:r>
              <a:rPr lang="en-US" b="1" u="sng" dirty="0">
                <a:solidFill>
                  <a:srgbClr val="FF0000"/>
                </a:solidFill>
              </a:rPr>
              <a:t>ACTUAL</a:t>
            </a:r>
          </a:p>
          <a:p>
            <a:pPr marL="508000" indent="-508000">
              <a:buNone/>
              <a:defRPr/>
            </a:pPr>
            <a:r>
              <a:rPr lang="en-US" b="1" dirty="0"/>
              <a:t>Small Business</a:t>
            </a:r>
            <a:br>
              <a:rPr lang="en-US" b="1" dirty="0"/>
            </a:br>
            <a:r>
              <a:rPr lang="en-US" b="1" dirty="0"/>
              <a:t>	37.0%</a:t>
            </a:r>
            <a:r>
              <a:rPr lang="en-US" dirty="0">
                <a:solidFill>
                  <a:srgbClr val="FF0000"/>
                </a:solidFill>
              </a:rPr>
              <a:t>		   </a:t>
            </a:r>
            <a:r>
              <a:rPr lang="en-US" b="1" dirty="0">
                <a:solidFill>
                  <a:srgbClr val="FF0000"/>
                </a:solidFill>
              </a:rPr>
              <a:t>23.46%</a:t>
            </a:r>
          </a:p>
          <a:p>
            <a:pPr marL="508000" indent="-508000">
              <a:buNone/>
              <a:defRPr/>
            </a:pPr>
            <a:endParaRPr lang="en-US" b="1" dirty="0"/>
          </a:p>
          <a:p>
            <a:pPr marL="508000" indent="-508000">
              <a:buNone/>
              <a:defRPr/>
            </a:pPr>
            <a:r>
              <a:rPr lang="en-US" b="1" dirty="0"/>
              <a:t>Small Disadvantaged		     	5.0%</a:t>
            </a:r>
            <a:r>
              <a:rPr lang="en-US" dirty="0">
                <a:solidFill>
                  <a:srgbClr val="00B050"/>
                </a:solidFill>
              </a:rPr>
              <a:t>		    </a:t>
            </a:r>
            <a:r>
              <a:rPr lang="en-US" b="1" dirty="0">
                <a:solidFill>
                  <a:srgbClr val="00B050"/>
                </a:solidFill>
              </a:rPr>
              <a:t>11.87%</a:t>
            </a:r>
          </a:p>
          <a:p>
            <a:pPr marL="508000" indent="-508000">
              <a:buNone/>
              <a:defRPr/>
            </a:pPr>
            <a:endParaRPr lang="en-US" b="1" dirty="0"/>
          </a:p>
          <a:p>
            <a:pPr marL="508000" indent="-508000">
              <a:buNone/>
              <a:defRPr/>
            </a:pPr>
            <a:r>
              <a:rPr lang="en-US" b="1" dirty="0"/>
              <a:t>Women-Owned			     	5.0%</a:t>
            </a:r>
            <a:r>
              <a:rPr lang="en-US" dirty="0">
                <a:solidFill>
                  <a:srgbClr val="00B050"/>
                </a:solidFill>
              </a:rPr>
              <a:t>	                    </a:t>
            </a:r>
            <a:r>
              <a:rPr lang="en-US" b="1" dirty="0">
                <a:solidFill>
                  <a:srgbClr val="00B050"/>
                </a:solidFill>
              </a:rPr>
              <a:t>8.92%</a:t>
            </a:r>
          </a:p>
          <a:p>
            <a:pPr marL="508000" indent="-508000">
              <a:buNone/>
              <a:defRPr/>
            </a:pPr>
            <a:r>
              <a:rPr lang="en-US" b="1" dirty="0"/>
              <a:t>HUBZone			           	3.0%</a:t>
            </a:r>
            <a:r>
              <a:rPr lang="en-US" dirty="0">
                <a:solidFill>
                  <a:srgbClr val="00B050"/>
                </a:solidFill>
              </a:rPr>
              <a:t>		    </a:t>
            </a:r>
            <a:r>
              <a:rPr lang="en-US" b="1" dirty="0">
                <a:solidFill>
                  <a:srgbClr val="FF0000"/>
                </a:solidFill>
              </a:rPr>
              <a:t>2.63%</a:t>
            </a:r>
          </a:p>
          <a:p>
            <a:pPr marL="0" indent="0">
              <a:buNone/>
              <a:defRPr/>
            </a:pPr>
            <a:br>
              <a:rPr lang="en-US" b="1" dirty="0"/>
            </a:br>
            <a:r>
              <a:rPr lang="en-US" b="1" dirty="0"/>
              <a:t>Service-Disabled Veteran-Owned         	 3.0%</a:t>
            </a:r>
            <a:r>
              <a:rPr lang="en-US" dirty="0">
                <a:solidFill>
                  <a:srgbClr val="00B050"/>
                </a:solidFill>
              </a:rPr>
              <a:t>		</a:t>
            </a:r>
            <a:r>
              <a:rPr lang="en-US" dirty="0">
                <a:solidFill>
                  <a:srgbClr val="FF0000"/>
                </a:solidFill>
              </a:rPr>
              <a:t>    </a:t>
            </a:r>
            <a:r>
              <a:rPr lang="en-US" b="1" dirty="0">
                <a:solidFill>
                  <a:srgbClr val="FF0000"/>
                </a:solidFill>
              </a:rPr>
              <a:t>2.7%</a:t>
            </a:r>
          </a:p>
          <a:p>
            <a:endParaRPr lang="en-US" dirty="0"/>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836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8295314" cy="790601"/>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sz="4800" b="1" dirty="0">
                <a:solidFill>
                  <a:schemeClr val="bg1"/>
                </a:solidFill>
                <a:latin typeface="+mn-lt"/>
                <a:ea typeface="+mn-ea"/>
                <a:cs typeface="Avenir Heavy"/>
              </a:rPr>
              <a:t>IRS Procurement Forecasts</a:t>
            </a:r>
            <a:endParaRPr lang="id-ID" sz="48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a:xfrm>
            <a:off x="692150" y="1879600"/>
            <a:ext cx="9239250" cy="4932362"/>
          </a:xfrm>
        </p:spPr>
        <p:txBody>
          <a:bodyPr>
            <a:normAutofit/>
          </a:bodyPr>
          <a:lstStyle/>
          <a:p>
            <a:pPr marL="0" indent="0">
              <a:buNone/>
            </a:pPr>
            <a:r>
              <a:rPr lang="en-US" altLang="en-US" dirty="0"/>
              <a:t>FY 2021</a:t>
            </a:r>
          </a:p>
          <a:p>
            <a:pPr lvl="1"/>
            <a:r>
              <a:rPr lang="en-US" altLang="en-US" dirty="0"/>
              <a:t>All Treasury Bureau Forecasts are available at </a:t>
            </a:r>
            <a:r>
              <a:rPr lang="en-US" altLang="en-US" dirty="0">
                <a:hlinkClick r:id="rId3"/>
              </a:rPr>
              <a:t>www.treas.gov/osdbu</a:t>
            </a:r>
            <a:r>
              <a:rPr lang="en-US" altLang="en-US" dirty="0"/>
              <a:t> </a:t>
            </a:r>
            <a:br>
              <a:rPr lang="en-US" altLang="en-US" dirty="0"/>
            </a:br>
            <a:endParaRPr lang="en-US" altLang="en-US" dirty="0"/>
          </a:p>
          <a:p>
            <a:pPr lvl="1"/>
            <a:r>
              <a:rPr lang="en-US" altLang="en-US" dirty="0"/>
              <a:t>IRS Procurement’s Office of Information Technology Acquisitions also post their forecast on </a:t>
            </a:r>
            <a:r>
              <a:rPr lang="en-US" altLang="en-US" dirty="0">
                <a:hlinkClick r:id="rId4"/>
              </a:rPr>
              <a:t>www.Beta.Sam</a:t>
            </a:r>
            <a:r>
              <a:rPr lang="en-US" altLang="en-US" dirty="0"/>
              <a:t> under Search Contract Opportunities (FY21 posted 2/26/21)</a:t>
            </a:r>
          </a:p>
          <a:p>
            <a:pPr marL="457200" lvl="1" indent="0">
              <a:buNone/>
            </a:pPr>
            <a:endParaRPr lang="en-US" altLang="en-US" dirty="0"/>
          </a:p>
          <a:p>
            <a:pPr lvl="1"/>
            <a:r>
              <a:rPr lang="en-US" altLang="en-US" dirty="0"/>
              <a:t>Subscribe to </a:t>
            </a:r>
            <a:r>
              <a:rPr lang="en-US" altLang="en-US" dirty="0">
                <a:hlinkClick r:id="rId5"/>
              </a:rPr>
              <a:t>IRS Industry Flash</a:t>
            </a:r>
            <a:endParaRPr lang="en-US" altLang="en-US" dirty="0"/>
          </a:p>
          <a:p>
            <a:pPr lvl="1"/>
            <a:endParaRPr lang="en-US" altLang="en-US" dirty="0"/>
          </a:p>
          <a:p>
            <a:pPr lvl="1"/>
            <a:r>
              <a:rPr lang="en-US" altLang="en-US" dirty="0"/>
              <a:t>Check Treasury website periodically </a:t>
            </a:r>
            <a:br>
              <a:rPr lang="en-US" altLang="en-US" dirty="0"/>
            </a:br>
            <a:r>
              <a:rPr lang="en-US" altLang="en-US" dirty="0"/>
              <a:t>for updates</a:t>
            </a:r>
            <a:endParaRPr lang="en-US" altLang="en-US" dirty="0">
              <a:solidFill>
                <a:srgbClr val="FFFF66"/>
              </a:solidFill>
            </a:endParaRPr>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692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23AB88D-1E33-41E9-9C6F-5AD7F1068C1E}"/>
              </a:ext>
            </a:extLst>
          </p:cNvPr>
          <p:cNvSpPr/>
          <p:nvPr/>
        </p:nvSpPr>
        <p:spPr>
          <a:xfrm flipV="1">
            <a:off x="0" y="1109663"/>
            <a:ext cx="10058400" cy="46037"/>
          </a:xfrm>
          <a:prstGeom prst="roundRect">
            <a:avLst>
              <a:gd name="adj" fmla="val 0"/>
            </a:avLst>
          </a:prstGeom>
          <a:solidFill>
            <a:srgbClr val="E5386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23" name="Rectangle 9">
            <a:extLst>
              <a:ext uri="{FF2B5EF4-FFF2-40B4-BE49-F238E27FC236}">
                <a16:creationId xmlns:a16="http://schemas.microsoft.com/office/drawing/2014/main" id="{1D420132-770F-417D-B95A-AEC7FE8D7096}"/>
              </a:ext>
            </a:extLst>
          </p:cNvPr>
          <p:cNvSpPr>
            <a:spLocks noChangeArrowheads="1"/>
          </p:cNvSpPr>
          <p:nvPr/>
        </p:nvSpPr>
        <p:spPr bwMode="auto">
          <a:xfrm>
            <a:off x="1957388" y="4030663"/>
            <a:ext cx="61626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charset="0"/>
                <a:ea typeface="MS PGothic" panose="020B0600070205080204" pitchFamily="34" charset="-128"/>
              </a:defRPr>
            </a:lvl1pPr>
            <a:lvl2pPr marL="742950" indent="-285750">
              <a:defRPr>
                <a:solidFill>
                  <a:schemeClr val="tx1"/>
                </a:solidFill>
                <a:latin typeface="Poppins" charset="0"/>
                <a:ea typeface="MS PGothic" panose="020B0600070205080204" pitchFamily="34" charset="-128"/>
              </a:defRPr>
            </a:lvl2pPr>
            <a:lvl3pPr marL="1143000" indent="-228600">
              <a:defRPr>
                <a:solidFill>
                  <a:schemeClr val="tx1"/>
                </a:solidFill>
                <a:latin typeface="Poppins" charset="0"/>
                <a:ea typeface="MS PGothic" panose="020B0600070205080204" pitchFamily="34" charset="-128"/>
              </a:defRPr>
            </a:lvl3pPr>
            <a:lvl4pPr marL="1600200" indent="-228600">
              <a:defRPr>
                <a:solidFill>
                  <a:schemeClr val="tx1"/>
                </a:solidFill>
                <a:latin typeface="Poppins" charset="0"/>
                <a:ea typeface="MS PGothic" panose="020B0600070205080204" pitchFamily="34" charset="-128"/>
              </a:defRPr>
            </a:lvl4pPr>
            <a:lvl5pPr marL="2057400" indent="-228600">
              <a:defRPr>
                <a:solidFill>
                  <a:schemeClr val="tx1"/>
                </a:solidFill>
                <a:latin typeface="Poppins"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oppins"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oppins"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oppins"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oppins" charset="0"/>
                <a:ea typeface="MS PGothic" panose="020B0600070205080204" pitchFamily="34" charset="-128"/>
              </a:defRPr>
            </a:lvl9pPr>
          </a:lstStyle>
          <a:p>
            <a:pPr algn="ctr" eaLnBrk="1" hangingPunct="1">
              <a:lnSpc>
                <a:spcPct val="150000"/>
              </a:lnSpc>
            </a:pPr>
            <a:r>
              <a:rPr lang="ja-JP" altLang="en-US" sz="1200">
                <a:solidFill>
                  <a:schemeClr val="bg1"/>
                </a:solidFill>
              </a:rPr>
              <a:t>“</a:t>
            </a:r>
            <a:r>
              <a:rPr lang="en-US" altLang="ja-JP" sz="1200">
                <a:solidFill>
                  <a:schemeClr val="bg1"/>
                </a:solidFill>
              </a:rPr>
              <a:t>I like football. I find its an exciting strategic game. Its a great way to avoid conversation with your family at Thanksgiving.</a:t>
            </a:r>
            <a:r>
              <a:rPr lang="ja-JP" altLang="en-US" sz="1200">
                <a:solidFill>
                  <a:schemeClr val="bg1"/>
                </a:solidFill>
              </a:rPr>
              <a:t>”</a:t>
            </a:r>
            <a:endParaRPr lang="en-US" altLang="en-US" sz="1200">
              <a:solidFill>
                <a:schemeClr val="bg1"/>
              </a:solidFill>
            </a:endParaRPr>
          </a:p>
        </p:txBody>
      </p:sp>
      <p:sp>
        <p:nvSpPr>
          <p:cNvPr id="15" name="Rectangle 50">
            <a:extLst>
              <a:ext uri="{FF2B5EF4-FFF2-40B4-BE49-F238E27FC236}">
                <a16:creationId xmlns:a16="http://schemas.microsoft.com/office/drawing/2014/main" id="{6760EA04-55DE-40AE-B014-6D7917955B05}"/>
              </a:ext>
            </a:extLst>
          </p:cNvPr>
          <p:cNvSpPr>
            <a:spLocks noChangeArrowheads="1"/>
          </p:cNvSpPr>
          <p:nvPr/>
        </p:nvSpPr>
        <p:spPr bwMode="auto">
          <a:xfrm>
            <a:off x="1954213" y="5472113"/>
            <a:ext cx="3454400" cy="215900"/>
          </a:xfrm>
          <a:prstGeom prst="rect">
            <a:avLst/>
          </a:prstGeom>
          <a:noFill/>
          <a:ln>
            <a:noFill/>
          </a:ln>
        </p:spPr>
        <p:txBody>
          <a:bodyPr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defRPr/>
            </a:pPr>
            <a:r>
              <a:rPr lang="id-ID" sz="1400" b="1" spc="600" dirty="0">
                <a:solidFill>
                  <a:schemeClr val="bg1"/>
                </a:solidFill>
                <a:latin typeface="+mn-lt"/>
                <a:ea typeface="+mn-ea"/>
                <a:cs typeface="Poppins" panose="00000500000000000000" pitchFamily="2" charset="0"/>
              </a:rPr>
              <a:t>ONE STOP FOOTBALL</a:t>
            </a:r>
            <a:endParaRPr lang="en-US" sz="1400" b="1" spc="600" dirty="0">
              <a:solidFill>
                <a:schemeClr val="bg1"/>
              </a:solidFill>
              <a:latin typeface="+mn-lt"/>
              <a:ea typeface="+mn-ea"/>
              <a:cs typeface="Poppins" panose="00000500000000000000" pitchFamily="2" charset="0"/>
            </a:endParaRPr>
          </a:p>
        </p:txBody>
      </p:sp>
      <p:sp>
        <p:nvSpPr>
          <p:cNvPr id="9" name="Rectangle 8">
            <a:extLst>
              <a:ext uri="{FF2B5EF4-FFF2-40B4-BE49-F238E27FC236}">
                <a16:creationId xmlns:a16="http://schemas.microsoft.com/office/drawing/2014/main" id="{5219AB59-1ECF-4187-8397-FC9491C145FC}"/>
              </a:ext>
            </a:extLst>
          </p:cNvPr>
          <p:cNvSpPr/>
          <p:nvPr/>
        </p:nvSpPr>
        <p:spPr>
          <a:xfrm>
            <a:off x="-7938" y="0"/>
            <a:ext cx="10066338" cy="1079500"/>
          </a:xfrm>
          <a:prstGeom prst="rect">
            <a:avLst/>
          </a:prstGeom>
          <a:solidFill>
            <a:srgbClr val="13237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50">
            <a:extLst>
              <a:ext uri="{FF2B5EF4-FFF2-40B4-BE49-F238E27FC236}">
                <a16:creationId xmlns:a16="http://schemas.microsoft.com/office/drawing/2014/main" id="{8C8462B7-EF93-4CB9-A937-719B47AFBDF9}"/>
              </a:ext>
            </a:extLst>
          </p:cNvPr>
          <p:cNvSpPr>
            <a:spLocks noChangeArrowheads="1"/>
          </p:cNvSpPr>
          <p:nvPr/>
        </p:nvSpPr>
        <p:spPr bwMode="auto">
          <a:xfrm>
            <a:off x="239086" y="169862"/>
            <a:ext cx="8295314" cy="790601"/>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457109">
              <a:lnSpc>
                <a:spcPct val="110000"/>
              </a:lnSpc>
              <a:defRPr/>
            </a:pPr>
            <a:r>
              <a:rPr lang="en-US" altLang="en-US" sz="4800" b="1" dirty="0">
                <a:solidFill>
                  <a:schemeClr val="bg1"/>
                </a:solidFill>
                <a:latin typeface="+mn-lt"/>
              </a:rPr>
              <a:t>Micro purchase info</a:t>
            </a:r>
            <a:endParaRPr lang="id-ID" sz="4800" b="1" dirty="0">
              <a:solidFill>
                <a:schemeClr val="bg1"/>
              </a:solidFill>
              <a:latin typeface="+mn-lt"/>
              <a:ea typeface="+mn-ea"/>
              <a:cs typeface="Avenir Heavy"/>
            </a:endParaRPr>
          </a:p>
        </p:txBody>
      </p:sp>
      <p:sp>
        <p:nvSpPr>
          <p:cNvPr id="5" name="Content Placeholder 4">
            <a:extLst>
              <a:ext uri="{FF2B5EF4-FFF2-40B4-BE49-F238E27FC236}">
                <a16:creationId xmlns:a16="http://schemas.microsoft.com/office/drawing/2014/main" id="{47634333-5008-4E4D-B0F9-4D08DBFDBC2A}"/>
              </a:ext>
            </a:extLst>
          </p:cNvPr>
          <p:cNvSpPr>
            <a:spLocks noGrp="1"/>
          </p:cNvSpPr>
          <p:nvPr>
            <p:ph idx="1"/>
          </p:nvPr>
        </p:nvSpPr>
        <p:spPr>
          <a:xfrm>
            <a:off x="692150" y="1879600"/>
            <a:ext cx="9239250" cy="4932362"/>
          </a:xfrm>
        </p:spPr>
        <p:txBody>
          <a:bodyPr>
            <a:normAutofit/>
          </a:bodyPr>
          <a:lstStyle/>
          <a:p>
            <a:r>
              <a:rPr lang="en-US" altLang="en-US" dirty="0"/>
              <a:t>IRS process micro purchases in accordance with </a:t>
            </a:r>
            <a:r>
              <a:rPr lang="en-US" altLang="en-US" b="1" dirty="0"/>
              <a:t>FAR 13.201 </a:t>
            </a:r>
            <a:r>
              <a:rPr lang="en-US" altLang="en-US" dirty="0"/>
              <a:t>where the Government-wide commercial purchase card is the preferred method of payment for requirements &lt; $10,000</a:t>
            </a:r>
          </a:p>
          <a:p>
            <a:r>
              <a:rPr lang="en-US" altLang="en-US" dirty="0"/>
              <a:t>IRS communicates with Program Offices to make decisions regarding micro purchases to determine if adequate market research was conducted and to ensure that the need aligns with the company’s abilities</a:t>
            </a:r>
          </a:p>
          <a:p>
            <a:r>
              <a:rPr lang="en-US" altLang="en-US" dirty="0"/>
              <a:t>Treasury OSDBU’s website provides a list of micro-purchases opportunities less than $10,000</a:t>
            </a:r>
          </a:p>
          <a:p>
            <a:pPr lvl="1"/>
            <a:endParaRPr lang="en-US" altLang="en-US" dirty="0">
              <a:solidFill>
                <a:srgbClr val="FFFF66"/>
              </a:solidFill>
            </a:endParaRPr>
          </a:p>
          <a:p>
            <a:pPr lvl="0">
              <a:spcBef>
                <a:spcPts val="0"/>
              </a:spcBef>
              <a:spcAft>
                <a:spcPts val="600"/>
              </a:spcAft>
              <a:buSzPct val="120000"/>
            </a:pPr>
            <a:endParaRPr lang="en-US" sz="1400" dirty="0">
              <a:solidFill>
                <a:prstClr val="black"/>
              </a:solidFill>
            </a:endParaRPr>
          </a:p>
        </p:txBody>
      </p:sp>
      <p:pic>
        <p:nvPicPr>
          <p:cNvPr id="8" name="Picture 3">
            <a:extLst>
              <a:ext uri="{FF2B5EF4-FFF2-40B4-BE49-F238E27FC236}">
                <a16:creationId xmlns:a16="http://schemas.microsoft.com/office/drawing/2014/main" id="{2891AA78-4954-4DDE-A514-64ABD52C3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03" y="7294565"/>
            <a:ext cx="1113183" cy="40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9063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8FE3680-5F2E-184F-9FF1-93CAD7CA855A}"/>
              </a:ext>
            </a:extLst>
          </p:cNvPr>
          <p:cNvSpPr>
            <a:spLocks noGrp="1"/>
          </p:cNvSpPr>
          <p:nvPr>
            <p:ph type="title"/>
          </p:nvPr>
        </p:nvSpPr>
        <p:spPr/>
        <p:txBody>
          <a:bodyPr/>
          <a:lstStyle/>
          <a:p>
            <a:r>
              <a:rPr lang="en-US" altLang="en-US" b="1" dirty="0"/>
              <a:t>Contract Opportunities</a:t>
            </a:r>
          </a:p>
        </p:txBody>
      </p:sp>
      <p:sp>
        <p:nvSpPr>
          <p:cNvPr id="35843" name="Rectangle 3">
            <a:extLst>
              <a:ext uri="{FF2B5EF4-FFF2-40B4-BE49-F238E27FC236}">
                <a16:creationId xmlns:a16="http://schemas.microsoft.com/office/drawing/2014/main" id="{91AA6566-636E-2940-9E6E-8D2C160122E2}"/>
              </a:ext>
            </a:extLst>
          </p:cNvPr>
          <p:cNvSpPr>
            <a:spLocks noGrp="1" noChangeArrowheads="1"/>
          </p:cNvSpPr>
          <p:nvPr>
            <p:ph idx="1"/>
          </p:nvPr>
        </p:nvSpPr>
        <p:spPr/>
        <p:txBody>
          <a:bodyPr>
            <a:normAutofit fontScale="92500" lnSpcReduction="10000"/>
          </a:bodyPr>
          <a:lstStyle/>
          <a:p>
            <a:pPr algn="ctr">
              <a:lnSpc>
                <a:spcPct val="80000"/>
              </a:lnSpc>
              <a:buFontTx/>
              <a:buNone/>
              <a:defRPr/>
            </a:pPr>
            <a:r>
              <a:rPr lang="en-US" altLang="en-US" sz="1760" b="1" dirty="0"/>
              <a:t>Big Data Analytics Greenplum (BDA GP)</a:t>
            </a:r>
            <a:endParaRPr lang="en-US" altLang="en-US" sz="1760" dirty="0"/>
          </a:p>
          <a:p>
            <a:pPr algn="ctr">
              <a:lnSpc>
                <a:spcPct val="80000"/>
              </a:lnSpc>
              <a:buFontTx/>
              <a:buNone/>
              <a:defRPr/>
            </a:pPr>
            <a:r>
              <a:rPr lang="en-US" altLang="en-US" sz="1760" dirty="0"/>
              <a:t> </a:t>
            </a:r>
          </a:p>
          <a:p>
            <a:pPr>
              <a:lnSpc>
                <a:spcPct val="80000"/>
              </a:lnSpc>
              <a:buFontTx/>
              <a:buNone/>
              <a:defRPr/>
            </a:pPr>
            <a:r>
              <a:rPr lang="en-US" altLang="en-US" sz="1760" dirty="0"/>
              <a:t> </a:t>
            </a:r>
            <a:r>
              <a:rPr lang="en-US" altLang="en-US" sz="1760" b="1" dirty="0"/>
              <a:t> Description:</a:t>
            </a:r>
            <a:r>
              <a:rPr lang="en-US" altLang="en-US" sz="1760" dirty="0"/>
              <a:t> The IRS seeks an experienced industry partner to provide managed services on IRS premises to update, maintain and operate the IRS BDA GP infrastructure environment</a:t>
            </a:r>
          </a:p>
          <a:p>
            <a:pPr marL="0" indent="0">
              <a:lnSpc>
                <a:spcPct val="80000"/>
              </a:lnSpc>
              <a:buNone/>
              <a:defRPr/>
            </a:pPr>
            <a:endParaRPr lang="en-US" altLang="en-US" sz="1760" b="1" dirty="0"/>
          </a:p>
          <a:p>
            <a:pPr>
              <a:lnSpc>
                <a:spcPct val="80000"/>
              </a:lnSpc>
              <a:defRPr/>
            </a:pPr>
            <a:r>
              <a:rPr lang="en-US" altLang="en-US" sz="1760" b="1" dirty="0"/>
              <a:t>NAICS: 334111</a:t>
            </a:r>
          </a:p>
          <a:p>
            <a:pPr>
              <a:lnSpc>
                <a:spcPct val="80000"/>
              </a:lnSpc>
              <a:defRPr/>
            </a:pPr>
            <a:r>
              <a:rPr lang="en-US" altLang="en-US" sz="1760" b="1" dirty="0"/>
              <a:t>Acquisition Strategy:  </a:t>
            </a:r>
            <a:r>
              <a:rPr lang="en-US" altLang="en-US" sz="1760" dirty="0"/>
              <a:t>GWAC NIH NITAAC CIO CS Contract Holders (unrestricted)</a:t>
            </a:r>
          </a:p>
          <a:p>
            <a:pPr lvl="1">
              <a:lnSpc>
                <a:spcPct val="80000"/>
              </a:lnSpc>
              <a:defRPr/>
            </a:pPr>
            <a:r>
              <a:rPr lang="en-US" altLang="en-US" sz="1320"/>
              <a:t>Single </a:t>
            </a:r>
            <a:r>
              <a:rPr lang="en-US" altLang="en-US" sz="1320" dirty="0"/>
              <a:t>award Fixed Price Task Order. </a:t>
            </a:r>
          </a:p>
          <a:p>
            <a:pPr lvl="1">
              <a:lnSpc>
                <a:spcPct val="80000"/>
              </a:lnSpc>
              <a:defRPr/>
            </a:pPr>
            <a:r>
              <a:rPr lang="en-US" altLang="en-US" sz="1320"/>
              <a:t>Draft </a:t>
            </a:r>
            <a:r>
              <a:rPr lang="en-US" altLang="en-US" sz="1320" dirty="0"/>
              <a:t>PWS was posted on February 10, 2021.</a:t>
            </a:r>
          </a:p>
          <a:p>
            <a:pPr marL="502920" lvl="1" indent="0">
              <a:lnSpc>
                <a:spcPct val="80000"/>
              </a:lnSpc>
              <a:buNone/>
              <a:defRPr/>
            </a:pPr>
            <a:endParaRPr lang="en-US" altLang="en-US" sz="1320" dirty="0"/>
          </a:p>
          <a:p>
            <a:pPr>
              <a:lnSpc>
                <a:spcPct val="80000"/>
              </a:lnSpc>
              <a:defRPr/>
            </a:pPr>
            <a:r>
              <a:rPr lang="en-US" altLang="en-US" sz="1760" b="1" dirty="0"/>
              <a:t>Projected Period of performance:</a:t>
            </a:r>
            <a:r>
              <a:rPr lang="en-US" altLang="en-US" sz="1760" dirty="0"/>
              <a:t>  </a:t>
            </a:r>
          </a:p>
          <a:p>
            <a:pPr lvl="1">
              <a:lnSpc>
                <a:spcPct val="80000"/>
              </a:lnSpc>
              <a:defRPr/>
            </a:pPr>
            <a:r>
              <a:rPr lang="en-US" altLang="en-US" sz="1760" dirty="0"/>
              <a:t>May 6, 2021 – May 5, 2022, with possibly 4 one-year options ending May 5, 2026. </a:t>
            </a:r>
          </a:p>
          <a:p>
            <a:pPr>
              <a:lnSpc>
                <a:spcPct val="80000"/>
              </a:lnSpc>
              <a:defRPr/>
            </a:pPr>
            <a:r>
              <a:rPr lang="en-US" altLang="en-US" sz="1760" b="1" dirty="0"/>
              <a:t>Anticipated Award Date:</a:t>
            </a:r>
            <a:r>
              <a:rPr lang="en-US" altLang="en-US" sz="1760" dirty="0"/>
              <a:t>  </a:t>
            </a:r>
          </a:p>
          <a:p>
            <a:pPr lvl="1">
              <a:lnSpc>
                <a:spcPct val="80000"/>
              </a:lnSpc>
              <a:defRPr/>
            </a:pPr>
            <a:r>
              <a:rPr lang="en-US" altLang="en-US" sz="1760" dirty="0"/>
              <a:t>May 6, 2021 (currently in Legal/Policy concurrent pre-solicitation review)</a:t>
            </a:r>
          </a:p>
          <a:p>
            <a:pPr>
              <a:lnSpc>
                <a:spcPct val="80000"/>
              </a:lnSpc>
              <a:defRPr/>
            </a:pPr>
            <a:r>
              <a:rPr lang="en-US" altLang="en-US" sz="1760" b="1" dirty="0"/>
              <a:t>Contacts:</a:t>
            </a:r>
          </a:p>
          <a:p>
            <a:pPr lvl="1">
              <a:lnSpc>
                <a:spcPct val="80000"/>
              </a:lnSpc>
              <a:defRPr/>
            </a:pPr>
            <a:r>
              <a:rPr lang="en-US" altLang="en-US" sz="1760" dirty="0"/>
              <a:t>Contracting Officer: Wesley McBride (</a:t>
            </a:r>
            <a:r>
              <a:rPr lang="en-US" altLang="en-US" sz="1760" dirty="0">
                <a:hlinkClick r:id="rId2"/>
              </a:rPr>
              <a:t>Wesley.McBride@irs.gov</a:t>
            </a:r>
            <a:r>
              <a:rPr lang="en-US" altLang="en-US" sz="1760" dirty="0"/>
              <a:t>)</a:t>
            </a:r>
          </a:p>
          <a:p>
            <a:pPr lvl="1">
              <a:lnSpc>
                <a:spcPct val="80000"/>
              </a:lnSpc>
              <a:defRPr/>
            </a:pPr>
            <a:r>
              <a:rPr lang="en-US" altLang="en-US" sz="1760" dirty="0"/>
              <a:t>Contract Specialist: Tanya Outland (</a:t>
            </a:r>
            <a:r>
              <a:rPr lang="en-US" altLang="en-US" sz="1760" dirty="0">
                <a:hlinkClick r:id="rId3"/>
              </a:rPr>
              <a:t>Tanya.E.Outland@irs.gov</a:t>
            </a:r>
            <a:r>
              <a:rPr lang="en-US" altLang="en-US" sz="1760" dirty="0"/>
              <a:t>)</a:t>
            </a:r>
          </a:p>
          <a:p>
            <a:pPr lvl="1">
              <a:lnSpc>
                <a:spcPct val="80000"/>
              </a:lnSpc>
              <a:defRPr/>
            </a:pPr>
            <a:r>
              <a:rPr lang="en-US" altLang="en-US" sz="1760" dirty="0"/>
              <a:t>Contract Specialist: Mary Lawrence (</a:t>
            </a:r>
            <a:r>
              <a:rPr lang="en-US" altLang="en-US" sz="1760" dirty="0">
                <a:hlinkClick r:id="rId4"/>
              </a:rPr>
              <a:t>Mary.H.Lawrence@irs.gov</a:t>
            </a:r>
            <a:r>
              <a:rPr lang="en-US" altLang="en-US" sz="1760" dirty="0"/>
              <a:t>  </a:t>
            </a:r>
          </a:p>
          <a:p>
            <a:pPr lvl="1">
              <a:lnSpc>
                <a:spcPct val="80000"/>
              </a:lnSpc>
              <a:defRPr/>
            </a:pPr>
            <a:r>
              <a:rPr lang="en-US" altLang="en-US" sz="1760" dirty="0"/>
              <a:t>Program Office Point of Contact: Timothy Mose (Project Manager)</a:t>
            </a:r>
          </a:p>
          <a:p>
            <a:pPr marL="0" indent="0">
              <a:lnSpc>
                <a:spcPct val="80000"/>
              </a:lnSpc>
              <a:buNone/>
              <a:defRPr/>
            </a:pPr>
            <a:endParaRPr lang="en-US" altLang="en-US" sz="1980" dirty="0"/>
          </a:p>
        </p:txBody>
      </p:sp>
      <p:sp>
        <p:nvSpPr>
          <p:cNvPr id="15364" name="Slide Number Placeholder 4">
            <a:extLst>
              <a:ext uri="{FF2B5EF4-FFF2-40B4-BE49-F238E27FC236}">
                <a16:creationId xmlns:a16="http://schemas.microsoft.com/office/drawing/2014/main" id="{9F07E103-15D6-514E-A4E5-B70BB7F408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520">
                <a:solidFill>
                  <a:schemeClr val="tx1"/>
                </a:solidFill>
                <a:latin typeface="Calibri" panose="020F0502020204030204" pitchFamily="34" charset="0"/>
                <a:ea typeface="MS PGothic" panose="020B0600070205080204" pitchFamily="34" charset="-128"/>
              </a:defRPr>
            </a:lvl1pPr>
            <a:lvl2pPr marL="817245" indent="-314325">
              <a:spcBef>
                <a:spcPct val="20000"/>
              </a:spcBef>
              <a:buFont typeface="Arial" panose="020B0604020202020204" pitchFamily="34" charset="0"/>
              <a:buChar char="–"/>
              <a:defRPr sz="3080">
                <a:solidFill>
                  <a:schemeClr val="tx1"/>
                </a:solidFill>
                <a:latin typeface="Calibri" panose="020F0502020204030204" pitchFamily="34" charset="0"/>
                <a:ea typeface="MS PGothic" panose="020B0600070205080204" pitchFamily="34" charset="-128"/>
              </a:defRPr>
            </a:lvl2pPr>
            <a:lvl3pPr marL="1257300" indent="-251460">
              <a:spcBef>
                <a:spcPct val="20000"/>
              </a:spcBef>
              <a:buFont typeface="Arial" panose="020B0604020202020204" pitchFamily="34" charset="0"/>
              <a:buChar char="•"/>
              <a:defRPr sz="2640">
                <a:solidFill>
                  <a:schemeClr val="tx1"/>
                </a:solidFill>
                <a:latin typeface="Calibri" panose="020F0502020204030204" pitchFamily="34" charset="0"/>
                <a:ea typeface="MS PGothic" panose="020B0600070205080204" pitchFamily="34" charset="-128"/>
              </a:defRPr>
            </a:lvl3pPr>
            <a:lvl4pPr marL="176022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4pPr>
            <a:lvl5pPr marL="2263140" indent="-25146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5pPr>
            <a:lvl6pPr marL="276606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6pPr>
            <a:lvl7pPr marL="326898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7pPr>
            <a:lvl8pPr marL="377190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8pPr>
            <a:lvl9pPr marL="4274820" indent="-25146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C130AA5-24B0-EF44-B719-AF36CB0BFB5E}" type="slidenum">
              <a:rPr lang="en-US" altLang="en-US" sz="1320">
                <a:latin typeface="Arial" panose="020B0604020202020204" pitchFamily="34" charset="0"/>
              </a:rPr>
              <a:pPr>
                <a:spcBef>
                  <a:spcPct val="0"/>
                </a:spcBef>
                <a:buFontTx/>
                <a:buNone/>
              </a:pPr>
              <a:t>9</a:t>
            </a:fld>
            <a:endParaRPr lang="en-US" altLang="en-US" sz="1320">
              <a:latin typeface="Arial" panose="020B0604020202020204" pitchFamily="34" charset="0"/>
            </a:endParaRPr>
          </a:p>
        </p:txBody>
      </p:sp>
    </p:spTree>
    <p:extLst>
      <p:ext uri="{BB962C8B-B14F-4D97-AF65-F5344CB8AC3E}">
        <p14:creationId xmlns:p14="http://schemas.microsoft.com/office/powerpoint/2010/main" val="2101309547"/>
      </p:ext>
    </p:extLst>
  </p:cSld>
  <p:clrMapOvr>
    <a:masterClrMapping/>
  </p:clrMapOvr>
</p:sld>
</file>

<file path=ppt/theme/theme1.xml><?xml version="1.0" encoding="utf-8"?>
<a:theme xmlns:a="http://schemas.openxmlformats.org/drawingml/2006/main" name="Office Theme">
  <a:themeElements>
    <a:clrScheme name="Awesome Color 01">
      <a:dk1>
        <a:srgbClr val="3C3C3C"/>
      </a:dk1>
      <a:lt1>
        <a:sysClr val="window" lastClr="FFFFFF"/>
      </a:lt1>
      <a:dk2>
        <a:srgbClr val="313C41"/>
      </a:dk2>
      <a:lt2>
        <a:srgbClr val="FFFFFF"/>
      </a:lt2>
      <a:accent1>
        <a:srgbClr val="2747A0"/>
      </a:accent1>
      <a:accent2>
        <a:srgbClr val="53D0EC"/>
      </a:accent2>
      <a:accent3>
        <a:srgbClr val="F8F0EE"/>
      </a:accent3>
      <a:accent4>
        <a:srgbClr val="E5386D"/>
      </a:accent4>
      <a:accent5>
        <a:srgbClr val="5800B8"/>
      </a:accent5>
      <a:accent6>
        <a:srgbClr val="F61289"/>
      </a:accent6>
      <a:hlink>
        <a:srgbClr val="0563C1"/>
      </a:hlink>
      <a:folHlink>
        <a:srgbClr val="954F72"/>
      </a:folHlink>
    </a:clrScheme>
    <a:fontScheme name="American Football">
      <a:majorFont>
        <a:latin typeface="Work Sans Extra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2258</Words>
  <Application>Microsoft Macintosh PowerPoint</Application>
  <PresentationFormat>Custom</PresentationFormat>
  <Paragraphs>327</Paragraphs>
  <Slides>25</Slides>
  <Notes>16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ＭＳ Ｐゴシック</vt:lpstr>
      <vt:lpstr>ＭＳ Ｐゴシック</vt:lpstr>
      <vt:lpstr>Arial</vt:lpstr>
      <vt:lpstr>Arial </vt:lpstr>
      <vt:lpstr>Avenir Heavy</vt:lpstr>
      <vt:lpstr>Calibri</vt:lpstr>
      <vt:lpstr>Calibri Light</vt:lpstr>
      <vt:lpstr>Poppins</vt:lpstr>
      <vt:lpstr>Wingdings</vt:lpstr>
      <vt:lpstr>Work Sans ExtraBold</vt:lpstr>
      <vt:lpstr>Office Theme</vt:lpstr>
      <vt:lpstr>Custom Design</vt:lpstr>
      <vt:lpstr>PowerPoint Presentation</vt:lpstr>
      <vt:lpstr>PowerPoint Presentation</vt:lpstr>
      <vt:lpstr>Role of the OSDBU to the IRS Best Practices   </vt:lpstr>
      <vt:lpstr>PowerPoint Presentation</vt:lpstr>
      <vt:lpstr>PowerPoint Presentation</vt:lpstr>
      <vt:lpstr>PowerPoint Presentation</vt:lpstr>
      <vt:lpstr>PowerPoint Presentation</vt:lpstr>
      <vt:lpstr>PowerPoint Presentation</vt:lpstr>
      <vt:lpstr>Contract Opportunities</vt:lpstr>
      <vt:lpstr>Contract Opportunities</vt:lpstr>
      <vt:lpstr>Contract Opportunities</vt:lpstr>
      <vt:lpstr>Contract Opportunities</vt:lpstr>
      <vt:lpstr>Contract Opportunities</vt:lpstr>
      <vt:lpstr>Contract Opportunities</vt:lpstr>
      <vt:lpstr>Contract Opportunities</vt:lpstr>
      <vt:lpstr>Contract Opportunities</vt:lpstr>
      <vt:lpstr>PowerPoint Presentation</vt:lpstr>
      <vt:lpstr>IRS Buying Trends</vt:lpstr>
      <vt:lpstr>PowerPoint Presentation</vt:lpstr>
      <vt:lpstr>PowerPoint Presentation</vt:lpstr>
      <vt:lpstr>NAICS Codes used by the IRS, DO, &amp; BEP IT</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2020-03-17T15:52:10Z</dcterms:created>
  <dcterms:modified xsi:type="dcterms:W3CDTF">2021-03-04T15:54:23Z</dcterms:modified>
  <cp:category/>
</cp:coreProperties>
</file>